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7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1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2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3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4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5.xml" ContentType="application/vnd.openxmlformats-officedocument.presentationml.notesSlide+xml"/>
  <Override PartName="/ppt/tags/tag119.xml" ContentType="application/vnd.openxmlformats-officedocument.presentationml.tags+xml"/>
  <Override PartName="/ppt/notesSlides/notesSlide16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7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8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418" r:id="rId3"/>
    <p:sldId id="594" r:id="rId4"/>
    <p:sldId id="387" r:id="rId5"/>
    <p:sldId id="472" r:id="rId6"/>
    <p:sldId id="562" r:id="rId7"/>
    <p:sldId id="566" r:id="rId8"/>
    <p:sldId id="422" r:id="rId9"/>
    <p:sldId id="390" r:id="rId10"/>
    <p:sldId id="470" r:id="rId11"/>
    <p:sldId id="570" r:id="rId12"/>
    <p:sldId id="477" r:id="rId13"/>
    <p:sldId id="430" r:id="rId14"/>
    <p:sldId id="586" r:id="rId15"/>
    <p:sldId id="480" r:id="rId16"/>
    <p:sldId id="481" r:id="rId17"/>
    <p:sldId id="482" r:id="rId18"/>
    <p:sldId id="431" r:id="rId19"/>
    <p:sldId id="392" r:id="rId20"/>
    <p:sldId id="447" r:id="rId21"/>
    <p:sldId id="435" r:id="rId22"/>
    <p:sldId id="484" r:id="rId23"/>
    <p:sldId id="486" r:id="rId24"/>
    <p:sldId id="483" r:id="rId25"/>
    <p:sldId id="571" r:id="rId26"/>
    <p:sldId id="436" r:id="rId27"/>
    <p:sldId id="394" r:id="rId28"/>
    <p:sldId id="448" r:id="rId29"/>
    <p:sldId id="572" r:id="rId30"/>
    <p:sldId id="573" r:id="rId31"/>
    <p:sldId id="492" r:id="rId32"/>
    <p:sldId id="493" r:id="rId33"/>
    <p:sldId id="494" r:id="rId34"/>
    <p:sldId id="496" r:id="rId35"/>
    <p:sldId id="497" r:id="rId36"/>
    <p:sldId id="498" r:id="rId37"/>
    <p:sldId id="499" r:id="rId38"/>
    <p:sldId id="495" r:id="rId39"/>
    <p:sldId id="589" r:id="rId40"/>
    <p:sldId id="396" r:id="rId41"/>
    <p:sldId id="575" r:id="rId42"/>
    <p:sldId id="501" r:id="rId43"/>
    <p:sldId id="502" r:id="rId44"/>
    <p:sldId id="503" r:id="rId45"/>
    <p:sldId id="504" r:id="rId46"/>
    <p:sldId id="505" r:id="rId47"/>
    <p:sldId id="576" r:id="rId48"/>
    <p:sldId id="508" r:id="rId49"/>
    <p:sldId id="506" r:id="rId50"/>
    <p:sldId id="507" r:id="rId51"/>
    <p:sldId id="446" r:id="rId52"/>
    <p:sldId id="509" r:id="rId53"/>
    <p:sldId id="590" r:id="rId54"/>
    <p:sldId id="591" r:id="rId55"/>
    <p:sldId id="398" r:id="rId56"/>
    <p:sldId id="399" r:id="rId57"/>
    <p:sldId id="577" r:id="rId58"/>
    <p:sldId id="420" r:id="rId59"/>
    <p:sldId id="514" r:id="rId60"/>
    <p:sldId id="515" r:id="rId61"/>
    <p:sldId id="516" r:id="rId62"/>
    <p:sldId id="517" r:id="rId63"/>
    <p:sldId id="518" r:id="rId64"/>
    <p:sldId id="519" r:id="rId65"/>
    <p:sldId id="520" r:id="rId66"/>
    <p:sldId id="521" r:id="rId67"/>
    <p:sldId id="465" r:id="rId68"/>
    <p:sldId id="522" r:id="rId69"/>
    <p:sldId id="400" r:id="rId70"/>
    <p:sldId id="525" r:id="rId71"/>
    <p:sldId id="578" r:id="rId72"/>
    <p:sldId id="579" r:id="rId73"/>
    <p:sldId id="531" r:id="rId74"/>
    <p:sldId id="588" r:id="rId75"/>
    <p:sldId id="402" r:id="rId76"/>
    <p:sldId id="535" r:id="rId77"/>
    <p:sldId id="580" r:id="rId78"/>
    <p:sldId id="451" r:id="rId79"/>
    <p:sldId id="450" r:id="rId80"/>
    <p:sldId id="581" r:id="rId81"/>
    <p:sldId id="467" r:id="rId82"/>
    <p:sldId id="592" r:id="rId83"/>
    <p:sldId id="593" r:id="rId84"/>
    <p:sldId id="404" r:id="rId85"/>
    <p:sldId id="539" r:id="rId86"/>
    <p:sldId id="582" r:id="rId87"/>
    <p:sldId id="452" r:id="rId88"/>
    <p:sldId id="545" r:id="rId89"/>
    <p:sldId id="406" r:id="rId90"/>
    <p:sldId id="546" r:id="rId91"/>
    <p:sldId id="547" r:id="rId92"/>
    <p:sldId id="412" r:id="rId93"/>
    <p:sldId id="550" r:id="rId94"/>
    <p:sldId id="552" r:id="rId95"/>
    <p:sldId id="548" r:id="rId96"/>
    <p:sldId id="468" r:id="rId97"/>
    <p:sldId id="469" r:id="rId98"/>
    <p:sldId id="416" r:id="rId99"/>
    <p:sldId id="553" r:id="rId100"/>
    <p:sldId id="554" r:id="rId101"/>
    <p:sldId id="583" r:id="rId102"/>
    <p:sldId id="555" r:id="rId103"/>
    <p:sldId id="585" r:id="rId104"/>
  </p:sldIdLst>
  <p:sldSz cx="9144000" cy="6858000" type="screen4x3"/>
  <p:notesSz cx="6858000" cy="9774238"/>
  <p:custDataLst>
    <p:tags r:id="rId10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0049"/>
    <a:srgbClr val="B2B2B2"/>
    <a:srgbClr val="FFFF00"/>
    <a:srgbClr val="FF99FF"/>
    <a:srgbClr val="FF00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8" autoAdjust="0"/>
    <p:restoredTop sz="94660"/>
  </p:normalViewPr>
  <p:slideViewPr>
    <p:cSldViewPr>
      <p:cViewPr varScale="1">
        <p:scale>
          <a:sx n="102" d="100"/>
          <a:sy n="102" d="100"/>
        </p:scale>
        <p:origin x="18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gs" Target="tags/tag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FEEABC1-51DE-F4FD-DF11-1AAB347DA22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6613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6B2395D-8EC8-043F-91D2-9C13CD8CF31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857250"/>
            <a:ext cx="45593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7BE9D1C-D987-D1BA-1B2F-21980BF363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857250"/>
            <a:ext cx="4556125" cy="3416300"/>
          </a:xfrm>
          <a:ln cap="flat"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7533936-AA49-3A39-CA8F-6E506076AB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9509C9EF-F401-DA68-3C90-E2413A2218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5586F832-D649-CFAB-5042-D96B58F3F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628107FD-B707-6ADA-FB01-78F3984D6A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EB3150-7383-72C3-E607-F76F64C69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B3CCBFA4-FA9E-49D6-5034-49EE061528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A68DBD99-A1A0-4617-ACA8-761B034E2A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FA66C739-8883-E72D-D62F-A617295D37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8AFE52D7-8FE7-850E-E7B9-42D4E5F56B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2EF2EB95-0E0D-0A95-B5A5-AC72BB64CF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480CF27-276C-99F4-3CF2-2BC038C224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13A20BB-9E9D-56D3-264C-FBE43F86A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B3782565-EE6E-CCBC-0F7B-C0B3B2C50E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DDBB91C3-9744-F80E-5521-1C47E843BE4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9283700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9E51077-A314-49A1-8659-23B66C9BC146}" type="slidenum">
              <a:rPr lang="en-US" altLang="en-US"/>
              <a:pPr eaLnBrk="1" hangingPunct="1"/>
              <a:t>93</a:t>
            </a:fld>
            <a:endParaRPr lang="en-US" altLang="en-US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0C84E95-1E25-1F17-D738-87116B8B35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857250"/>
            <a:ext cx="4556125" cy="34163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F9F4D98-E9DC-64A0-A710-2D198550AE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Long QTc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2D369B4C-84BD-1137-7124-74F94231901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9283700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1879BB-5D34-4B7A-83D1-4F12B20B90C3}" type="slidenum">
              <a:rPr lang="en-US" altLang="en-US"/>
              <a:pPr eaLnBrk="1" hangingPunct="1"/>
              <a:t>95</a:t>
            </a:fld>
            <a:endParaRPr lang="en-US" altLang="en-US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9050F5F5-BEF4-A4C9-97E7-2728FF4F5D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857250"/>
            <a:ext cx="4556125" cy="3416300"/>
          </a:xfrm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FEB1B12D-5E18-9127-6D60-937C8E2CC6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Long QTc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29D81E91-5004-9207-5615-01F84F3D2D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7386383-B982-29A6-EEE5-C2E8CC4981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D996370-4C66-2EF4-51BA-E9D6075422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A3D6A0F-5BCD-B5EB-A37A-D044E82A34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362B008-3F8A-C552-40FF-69870B8F3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22471A0-1DCE-C0E8-A000-5B3D523212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F270CB0-9BA5-54DD-A1F7-B887BD8E23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F324E40-2DB6-D5D2-4F44-B82DCB2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BD6348A-3112-6CF1-F103-61727CD509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F1C074A-1FBD-31FC-1D83-C7320A370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D2B3ED2E-69BB-1BF0-B02D-6DE5D45538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A609D90-FAEA-315C-51D6-C0F8370D7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">
            <a:extLst>
              <a:ext uri="{FF2B5EF4-FFF2-40B4-BE49-F238E27FC236}">
                <a16:creationId xmlns:a16="http://schemas.microsoft.com/office/drawing/2014/main" id="{C4588D5A-79A8-E047-DBBC-18A0422F9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175" y="977900"/>
            <a:ext cx="4056063" cy="33512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5286" tIns="42643" rIns="85286" bIns="4264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43" name="Text Box 2">
            <a:extLst>
              <a:ext uri="{FF2B5EF4-FFF2-40B4-BE49-F238E27FC236}">
                <a16:creationId xmlns:a16="http://schemas.microsoft.com/office/drawing/2014/main" id="{481C65B8-BA6C-F5E7-B042-5991F0DDD6D3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46163" y="4652963"/>
            <a:ext cx="4770437" cy="3717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79375" indent="-79375" eaLnBrk="1">
              <a:lnSpc>
                <a:spcPct val="93000"/>
              </a:lnSpc>
              <a:spcBef>
                <a:spcPct val="0"/>
              </a:spcBef>
              <a:buSzPct val="45000"/>
              <a:tabLst>
                <a:tab pos="674688" algn="l"/>
                <a:tab pos="1349375" algn="l"/>
                <a:tab pos="2024063" algn="l"/>
                <a:tab pos="2700338" algn="l"/>
                <a:tab pos="3375025" algn="l"/>
                <a:tab pos="4049713" algn="l"/>
                <a:tab pos="4725988" algn="l"/>
              </a:tabLst>
            </a:pPr>
            <a:endParaRPr lang="en-GB" altLang="en-US">
              <a:latin typeface="Arial" panose="020B0604020202020204" pitchFamily="34" charset="0"/>
              <a:ea typeface="msgothic"/>
              <a:cs typeface="ms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7541029F-D912-2C89-566D-B6DB3E3E2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8B34BC4B-0120-6981-C9DE-110C064BDA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6658530D-941A-415E-4A1C-FD39C62AED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35013"/>
            <a:ext cx="4883150" cy="3662362"/>
          </a:xfrm>
          <a:noFill/>
          <a:ln w="12699"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932DAC6-EAEA-52C1-25E7-4EECE1B1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643438"/>
            <a:ext cx="5029200" cy="4397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67B896-110F-CC67-5347-391AC744A9C9}"/>
              </a:ext>
            </a:extLst>
          </p:cNvPr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70AB3B-9FB9-1884-2A76-2C76E2D9C424}"/>
              </a:ext>
            </a:extLst>
          </p:cNvPr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5B327D-76F7-E4AB-B0E7-F61D52CF2629}"/>
              </a:ext>
            </a:extLst>
          </p:cNvPr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12C70-07BC-7014-9C48-16A2D9E3192A}"/>
              </a:ext>
            </a:extLst>
          </p:cNvPr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9C7BFE-BDD3-438F-2F8F-9615559F39BB}"/>
              </a:ext>
            </a:extLst>
          </p:cNvPr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7" name="Rounded Rectangle 26">
            <a:extLst>
              <a:ext uri="{FF2B5EF4-FFF2-40B4-BE49-F238E27FC236}">
                <a16:creationId xmlns:a16="http://schemas.microsoft.com/office/drawing/2014/main" id="{AF4CED78-AC36-6EC2-AC87-30121A52FBF9}"/>
              </a:ext>
            </a:extLst>
          </p:cNvPr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10" name="Rounded Rectangle 40">
            <a:extLst>
              <a:ext uri="{FF2B5EF4-FFF2-40B4-BE49-F238E27FC236}">
                <a16:creationId xmlns:a16="http://schemas.microsoft.com/office/drawing/2014/main" id="{E3A5D3E9-9C2F-9D8C-B2A5-A3BAE2B8D442}"/>
              </a:ext>
            </a:extLst>
          </p:cNvPr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A866CB-CE32-2A9D-B74D-3184F90DF07D}"/>
              </a:ext>
            </a:extLst>
          </p:cNvPr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56023D-EA6A-A70C-5056-DCDE40E81C16}"/>
              </a:ext>
            </a:extLst>
          </p:cNvPr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3B3763-91E2-0CC5-A0C1-3CF94461B80A}"/>
              </a:ext>
            </a:extLst>
          </p:cNvPr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4864F6-5192-3E5F-756D-C7AE1C769CF1}"/>
              </a:ext>
            </a:extLst>
          </p:cNvPr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27">
            <a:extLst>
              <a:ext uri="{FF2B5EF4-FFF2-40B4-BE49-F238E27FC236}">
                <a16:creationId xmlns:a16="http://schemas.microsoft.com/office/drawing/2014/main" id="{68FC919F-1B16-B8DF-723F-9B527EBA3C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Footer Placeholder 16">
            <a:extLst>
              <a:ext uri="{FF2B5EF4-FFF2-40B4-BE49-F238E27FC236}">
                <a16:creationId xmlns:a16="http://schemas.microsoft.com/office/drawing/2014/main" id="{9B3F9650-CDFB-3E1E-2AEF-96D5254F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>
            <a:extLst>
              <a:ext uri="{FF2B5EF4-FFF2-40B4-BE49-F238E27FC236}">
                <a16:creationId xmlns:a16="http://schemas.microsoft.com/office/drawing/2014/main" id="{83A4C9C0-39E0-9780-AFCB-EEE39B372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BEBEC4-F34E-428A-8D1A-CFE3F08DE8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3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FEC3AF1A-529C-1FAC-5400-DCFE6B20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DF0D6E2-7512-9819-35CA-6BA82A80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D1C27C58-89B5-D1CC-01C5-7455116E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3648CE-7D1F-42BC-8886-EA596ACC8A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46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24905BAC-130D-9F1C-C7E5-B71F257D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89C2AE9-792F-496E-941B-C4F1B841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276EFEFE-CD13-C0E8-7B33-E07B8517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7FA608-9FB2-4777-8800-7E6844638F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79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98E48395-6B31-0B74-F37D-32089944D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0CA6711-C861-371E-6030-A0C64CAF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5B4B4C33-DB9B-A784-D628-D7237495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D59FAD-9995-4420-BD6A-F2AE6F7BDA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0774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859A1837-2AC8-2A58-7786-EB03193D8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69D673F-0573-7517-B08F-120FE2FC3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7272679B-98A7-38AB-EA57-1E3B726F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2A635A-E6EF-47D0-9DCB-055BE1F70F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072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761A8F2D-E38C-2416-2EBC-50C9D3DE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A7F7F74-3F02-F171-D763-C35BF7A4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74C9C09A-8A5E-4889-F383-ED0BF3EB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CEF2C2-E24A-4B56-9491-F911E306BC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75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CBBE9959-4C8A-C3CA-D109-233E05CEB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D8A19A3-6EFF-632D-5A66-5B8B0972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F819C55E-9086-5968-903B-A875E63E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45B44C-BFB4-4E9A-8B90-5F2A914273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475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25">
            <a:extLst>
              <a:ext uri="{FF2B5EF4-FFF2-40B4-BE49-F238E27FC236}">
                <a16:creationId xmlns:a16="http://schemas.microsoft.com/office/drawing/2014/main" id="{3F0442F9-C80D-F99C-6311-D6BEAA8D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6">
            <a:extLst>
              <a:ext uri="{FF2B5EF4-FFF2-40B4-BE49-F238E27FC236}">
                <a16:creationId xmlns:a16="http://schemas.microsoft.com/office/drawing/2014/main" id="{FCD0E5EB-FD3F-C229-EF54-E3B4F9E6DC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29F8A4-CDDA-42CF-846D-D50F4EFF43C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27">
            <a:extLst>
              <a:ext uri="{FF2B5EF4-FFF2-40B4-BE49-F238E27FC236}">
                <a16:creationId xmlns:a16="http://schemas.microsoft.com/office/drawing/2014/main" id="{6E90FDF0-0F4D-9D73-15A7-B17D748A45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4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F599E-743C-00BF-2D53-CCEA0096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1E74C-3F0E-ECBF-4717-D6AC96224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0DCA1-844F-DDF1-4FF0-EDEB4FDD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C4FDB-BFB6-41E1-9CA0-04F382D1EB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059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>
            <a:extLst>
              <a:ext uri="{FF2B5EF4-FFF2-40B4-BE49-F238E27FC236}">
                <a16:creationId xmlns:a16="http://schemas.microsoft.com/office/drawing/2014/main" id="{CF42A193-42B5-D403-809B-07A7CF92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624C2-1FD2-49BA-B697-22581884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76350CA7-667D-490D-6313-D99EBE2B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D05D25-C220-4FE9-A992-5EC617E3C5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96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6E9D1668-5976-8FAD-06FD-458AD803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E4A0A39-61CC-1E76-C7A3-5C15080AF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105C2B74-571D-630B-B4E2-57E69A97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CFEE6-4AC9-474B-ACC4-06C245224E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13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D0327DF9-8789-B51F-CE35-1C3CAF07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A521EC6-1B11-CA11-6212-4208947E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B024A17A-EDB4-BFFB-8668-027ECE58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D20F09-E00E-46A7-9122-8333367993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58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B361410-C9EE-E1B4-7217-F0E6F795EF18}"/>
              </a:ext>
            </a:extLst>
          </p:cNvPr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8757CF-CE06-ADFC-7289-ECD62063F9EF}"/>
              </a:ext>
            </a:extLst>
          </p:cNvPr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A9889B-8B5D-9C7E-1D04-EA53C551718A}"/>
              </a:ext>
            </a:extLst>
          </p:cNvPr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A425FB-487B-A8F7-5AD1-FEB8BEF62CCD}"/>
              </a:ext>
            </a:extLst>
          </p:cNvPr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302689-301D-BBB6-28C4-AE6A260FFE64}"/>
              </a:ext>
            </a:extLst>
          </p:cNvPr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33" name="Rounded Rectangle 32">
            <a:extLst>
              <a:ext uri="{FF2B5EF4-FFF2-40B4-BE49-F238E27FC236}">
                <a16:creationId xmlns:a16="http://schemas.microsoft.com/office/drawing/2014/main" id="{099E06D9-A8CD-0165-7EC1-CB1E8B0A2B97}"/>
              </a:ext>
            </a:extLst>
          </p:cNvPr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34" name="Rounded Rectangle 33">
            <a:extLst>
              <a:ext uri="{FF2B5EF4-FFF2-40B4-BE49-F238E27FC236}">
                <a16:creationId xmlns:a16="http://schemas.microsoft.com/office/drawing/2014/main" id="{7B5C80EF-7201-06F2-DE70-0EAE4A88A515}"/>
              </a:ext>
            </a:extLst>
          </p:cNvPr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820D48-94C5-E329-7104-5DBE1BAD581D}"/>
              </a:ext>
            </a:extLst>
          </p:cNvPr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C03A96-7089-C0BD-C655-1A88342DAED8}"/>
              </a:ext>
            </a:extLst>
          </p:cNvPr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8576E5-805E-1655-2FBF-17C92B8FC0DE}"/>
              </a:ext>
            </a:extLst>
          </p:cNvPr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AF1D04-2D0E-EB01-5748-5998DB45BAC7}"/>
              </a:ext>
            </a:extLst>
          </p:cNvPr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122452-5C01-EA2C-9473-3E0A1EE8C261}"/>
              </a:ext>
            </a:extLst>
          </p:cNvPr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0F2DD0-6AC3-96FE-10AD-699FC2660A70}"/>
              </a:ext>
            </a:extLst>
          </p:cNvPr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39" name="Title Placeholder 21">
            <a:extLst>
              <a:ext uri="{FF2B5EF4-FFF2-40B4-BE49-F238E27FC236}">
                <a16:creationId xmlns:a16="http://schemas.microsoft.com/office/drawing/2014/main" id="{9DB8E089-D1CD-2333-C0CF-868C7B460F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0" name="Text Placeholder 12">
            <a:extLst>
              <a:ext uri="{FF2B5EF4-FFF2-40B4-BE49-F238E27FC236}">
                <a16:creationId xmlns:a16="http://schemas.microsoft.com/office/drawing/2014/main" id="{BE628D5E-EFCE-2848-C73E-EBFDD386BE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D86F9D1-ECE9-1D23-9697-D07392BEE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83A77-BEE9-9B73-2422-65327272D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CFB3694-C20B-E03C-EC63-A021E7F24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FFFFFF"/>
                </a:solidFill>
              </a:defRPr>
            </a:lvl1pPr>
          </a:lstStyle>
          <a:p>
            <a:fld id="{CD45A362-21AC-4CEE-93D2-F59F8FBB9C9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3" r:id="rId2"/>
    <p:sldLayoutId id="2147483704" r:id="rId3"/>
    <p:sldLayoutId id="2147483705" r:id="rId4"/>
    <p:sldLayoutId id="2147483713" r:id="rId5"/>
    <p:sldLayoutId id="2147483714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9pPr>
    </p:titleStyle>
    <p:bodyStyle>
      <a:lvl1pPr marL="365125" indent="-255588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fontAlgn="base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fontAlgn="base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fontAlgn="base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Lzb_489GlyWJtM&amp;tbnid=KNbQzabDWFgHgM:&amp;ved=0CAUQjRw&amp;url=http://therelentlessreader.blogspot.com/2013/04/first-quarter-hall-of-fame.html&amp;ei=-jHCUZvCLqvKywHX_4GAAQ&amp;bvm=bv.48175248,d.aWc&amp;psig=AFQjCNFjtI2jKxZehYRn09Rl0ym5vwZlzA&amp;ust=137176767038890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4" Type="http://schemas.openxmlformats.org/officeDocument/2006/relationships/image" Target="../media/image8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17.jpeg"/><Relationship Id="rId4" Type="http://schemas.openxmlformats.org/officeDocument/2006/relationships/hyperlink" Target="http://www.google.com/url?sa=i&amp;source=images&amp;cd=&amp;cad=rja&amp;docid=pLqBxwdOiF6rbM&amp;tbnid=QArexoksrJe6dM:&amp;ved=0CAgQjRwwAA&amp;url=http://childrennetwork.org/physicians/ags.html&amp;ei=__CQUc3eBIKm8gTj9oCADA&amp;psig=AFQjCNHJ-n6xIsWq12FxvvdUQa2gVx4cCg&amp;ust=13685397751458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source=images&amp;cd=&amp;cad=rja&amp;docid=pLqBxwdOiF6rbM&amp;tbnid=QArexoksrJe6dM:&amp;ved=0CAgQjRwwAA&amp;url=http://childrennetwork.org/physicians/ags.html&amp;ei=__CQUc3eBIKm8gTj9oCADA&amp;psig=AFQjCNHJ-n6xIsWq12FxvvdUQa2gVx4cCg&amp;ust=1368539775145821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24.png"/><Relationship Id="rId5" Type="http://schemas.openxmlformats.org/officeDocument/2006/relationships/hyperlink" Target="http://www.google.com/url?sa=i&amp;rct=j&amp;q=echo+rhabdomyoma&amp;source=images&amp;cd=&amp;cad=rja&amp;docid=p5_GnOXFOei8LM&amp;tbnid=6T8TwHyp1d9SiM:&amp;ved=0CAUQjRw&amp;url=http://www.fetalsono.com/teachfiles/Rhab.lasso&amp;ei=bPGQUbKENYjA9QTxhoHQCw&amp;bvm=bv.46340616,d.eWU&amp;psig=AFQjCNFq56Tu6XjinAN9wxk3F7OtjyKK8A&amp;ust=1368539865414302" TargetMode="Externa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echo+rhabdomyoma&amp;source=images&amp;cd=&amp;cad=rja&amp;docid=p5_GnOXFOei8LM&amp;tbnid=6T8TwHyp1d9SiM:&amp;ved=0CAUQjRw&amp;url=http://www.fetalsono.com/teachfiles/Rhab.lasso&amp;ei=bPGQUbKENYjA9QTxhoHQCw&amp;bvm=bv.46340616,d.eWU&amp;psig=AFQjCNFq56Tu6XjinAN9wxk3F7OtjyKK8A&amp;ust=1368539865414302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jr.birjournals.org/content/vol78/issue931/images/large/BJR57811-18.jpeg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c/c5/Tuberoese_Sklerose_1J_T2_axial2.png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qBGbl51AYdXOEM&amp;tbnid=G3rsoHeqGxCaYM:&amp;ved=0CAUQjRw&amp;url=http://www.ucdmc.ucdavis.edu/pediatricheartcenter/pectus_correction.html&amp;ei=azq_Ud6TOcf6yQH22YGABg&amp;bvm=bv.47883778,d.aWc&amp;psig=AFQjCNG3qL6wxwj5mkFDSHofm4hMlc3XNA&amp;ust=1371573222452951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source=images&amp;cd=&amp;cad=rja&amp;docid=5tkydwUUbMa8fM&amp;tbnid=VaNGhYg25vl86M:&amp;ved=0CAgQjRwwAA&amp;url=http://en.wikipedia.org/wiki/Scoliosis&amp;ei=wTq_UbKuN63QywGm4IAQ&amp;psig=AFQjCNGI67P_858dQL_HOWj140-kXBB0Tg&amp;ust=13715733140180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38.jpeg"/><Relationship Id="rId5" Type="http://schemas.openxmlformats.org/officeDocument/2006/relationships/hyperlink" Target="http://it.wikipedia.org/wiki/Scoliosi" TargetMode="Externa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uELJd7xsc_i_oM&amp;tbnid=iZeOBMIvYYOlPM:&amp;ved=0CAUQjRw&amp;url=http://retinagallery.com/displayimage.php?pid=2046&amp;ei=lzy_UfacBaXWygHOwIGoAw&amp;bvm=bv.47883778,d.aWc&amp;psig=AFQjCNElKLEFugED-3FMz8yEPPNSjrStUQ&amp;ust=1371573726110435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4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5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5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-tSo-MGkuJgqEM&amp;tbnid=sDMgTTVm-ctd0M:&amp;ved=0CAUQjRw&amp;url=http://buffalopeds.com/criticalcareexam.htm&amp;ei=jmS_UfiVFMq3rQHA0IDIDg&amp;bvm=bv.47883778,d.aWM&amp;psig=AFQjCNESmV2YuibPxULjp0B3Y6XT00bjSg&amp;ust=137158399830219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57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down+syndrome&amp;source=images&amp;cd=&amp;cad=rja&amp;docid=G1w9pib6TndPdM&amp;tbnid=FZcbAJSeOhuhEM:&amp;ved=0CAUQjRw&amp;url=http://familytu.wikispaces.com/Down+Syndrome&amp;ei=WxWRUcOjGIXa9QS0yYHwCA&amp;bvm=bv.46340616,d.eWU&amp;psig=AFQjCNGvaK0yUPwM5swppm40OHS3-ml9Bg&amp;ust=1368549075074125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4" Type="http://schemas.openxmlformats.org/officeDocument/2006/relationships/image" Target="../media/image59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6/69/Noonan_syndrome.PNG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4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noonan+syndrome&amp;source=images&amp;cd=&amp;cad=rja&amp;docid=6hGr154qY7q9VM&amp;tbnid=G2VwvEEJ_r_VbM:&amp;ved=0CAUQjRw&amp;url=http://www.norditropinhcp.com/noonan-syndrome.aspx&amp;ei=VfKQUcqQO5Gy9gT3qYDICg&amp;bvm=bv.46340616,d.eWU&amp;psig=AFQjCNENvz7qmzYYW16uoKFv7T_9ZDLAjw&amp;ust=1368540113762286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6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69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9.xml"/><Relationship Id="rId4" Type="http://schemas.openxmlformats.org/officeDocument/2006/relationships/image" Target="../media/image75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3.xml"/><Relationship Id="rId4" Type="http://schemas.openxmlformats.org/officeDocument/2006/relationships/image" Target="../media/image7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1C225AF-213A-B55A-0561-379E136F86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876425"/>
            <a:ext cx="7772400" cy="1349375"/>
          </a:xfrm>
        </p:spPr>
        <p:txBody>
          <a:bodyPr lIns="90488" tIns="44450" rIns="90488" bIns="44450" anchor="ctr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Genetic syndromes Involving the Heart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F08975F-8472-6714-6163-1D61FF8AB9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09800" y="4800600"/>
            <a:ext cx="6400800" cy="1143000"/>
          </a:xfrm>
        </p:spPr>
        <p:txBody>
          <a:bodyPr lIns="90488" tIns="44450" rIns="90488" bIns="44450">
            <a:normAutofit fontScale="92500" lnSpcReduction="10000"/>
          </a:bodyPr>
          <a:lstStyle/>
          <a:p>
            <a:pPr marL="342900" indent="-342900" fontAlgn="auto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dirty="0"/>
              <a:t>Steven H. </a:t>
            </a:r>
            <a:r>
              <a:rPr lang="en-US" dirty="0" err="1"/>
              <a:t>Todman</a:t>
            </a:r>
            <a:r>
              <a:rPr lang="en-US" dirty="0"/>
              <a:t>, M.D.</a:t>
            </a:r>
          </a:p>
          <a:p>
            <a:pPr marL="342900" indent="-342900" fontAlgn="auto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dirty="0"/>
              <a:t>Assistant Professor</a:t>
            </a:r>
          </a:p>
          <a:p>
            <a:pPr marL="342900" indent="-342900" fontAlgn="auto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dirty="0"/>
              <a:t>Pediatric Cardiology</a:t>
            </a:r>
          </a:p>
          <a:p>
            <a:pPr marL="342900" indent="-342900" fontAlgn="auto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dirty="0"/>
              <a:t>LSUHSC-Shreveport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3FDD53E-5D4A-649F-BCBB-23FD91B16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638" y="4664075"/>
            <a:ext cx="4652962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149" name="Picture 4" descr="C:\Documents and Settings\Dr. Herndon\My Documents\My Pictures\Cardiology\HeartBeat3.gif">
            <a:extLst>
              <a:ext uri="{FF2B5EF4-FFF2-40B4-BE49-F238E27FC236}">
                <a16:creationId xmlns:a16="http://schemas.microsoft.com/office/drawing/2014/main" id="{BEDC444E-EF83-A10A-AF90-A2F9BD8BE6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419600"/>
            <a:ext cx="1541463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6692DFF3-FD97-B961-D247-F6734085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6992D49A-7224-55B0-C8F2-AF102B26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EKG reveals the following abnormality</a:t>
            </a:r>
          </a:p>
          <a:p>
            <a:endParaRPr lang="en-US" altLang="en-US"/>
          </a:p>
        </p:txBody>
      </p:sp>
      <p:pic>
        <p:nvPicPr>
          <p:cNvPr id="18436" name="Picture 3" descr="M4">
            <a:extLst>
              <a:ext uri="{FF2B5EF4-FFF2-40B4-BE49-F238E27FC236}">
                <a16:creationId xmlns:a16="http://schemas.microsoft.com/office/drawing/2014/main" id="{146AF5FA-6756-36E4-3AA3-76BB3547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3"/>
          <a:stretch>
            <a:fillRect/>
          </a:stretch>
        </p:blipFill>
        <p:spPr bwMode="auto">
          <a:xfrm>
            <a:off x="1143000" y="2895600"/>
            <a:ext cx="6742113" cy="3886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65DF5AC2-BE35-F180-CD82-7BBD9D0E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5305879C-8ECF-4147-03D7-CED009842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25956" name="Picture 2">
            <a:extLst>
              <a:ext uri="{FF2B5EF4-FFF2-40B4-BE49-F238E27FC236}">
                <a16:creationId xmlns:a16="http://schemas.microsoft.com/office/drawing/2014/main" id="{C5E2712A-2C7A-EE17-ABFD-4464AB1A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228600"/>
            <a:ext cx="90043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93DA50EE-58F5-FBAF-66E6-2BB7069E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Which of the following is the most likely diagnosis?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7548A6D4-86CF-30DA-4671-A83DF00D3C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3114764" progId="MSGraph.Chart.8">
                  <p:embed followColorScheme="full"/>
                </p:oleObj>
              </mc:Choice>
              <mc:Fallback>
                <p:oleObj name="Chart" r:id="rId5" imgW="9143977" imgH="311476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7548A6D4-86CF-30DA-4671-A83DF00D3C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309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TPAnswers">
            <a:extLst>
              <a:ext uri="{FF2B5EF4-FFF2-40B4-BE49-F238E27FC236}">
                <a16:creationId xmlns:a16="http://schemas.microsoft.com/office/drawing/2014/main" id="{CB8B45B7-5107-6474-7C9A-FCC318EE0149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Wolf-Hirschorn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Waardenburg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Pompe’s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Beckwith-Wiedemann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Cri-Du-Chat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>
            <a:extLst>
              <a:ext uri="{FF2B5EF4-FFF2-40B4-BE49-F238E27FC236}">
                <a16:creationId xmlns:a16="http://schemas.microsoft.com/office/drawing/2014/main" id="{6686F69E-8A4F-3AA5-F4D6-B24AB7F2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Pompe Disease</a:t>
            </a:r>
          </a:p>
        </p:txBody>
      </p:sp>
      <p:sp>
        <p:nvSpPr>
          <p:cNvPr id="128003" name="Content Placeholder 2">
            <a:extLst>
              <a:ext uri="{FF2B5EF4-FFF2-40B4-BE49-F238E27FC236}">
                <a16:creationId xmlns:a16="http://schemas.microsoft.com/office/drawing/2014/main" id="{CC192B57-F71A-4300-03F5-A8B20EBDF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SR glycogen storage disorder with deficiency of the enzyme acid a-glucosidase</a:t>
            </a:r>
          </a:p>
          <a:p>
            <a:r>
              <a:rPr lang="en-US" altLang="en-US"/>
              <a:t>Infantile-onset form characterized by hypotonia, cardiomegaly, and hepatomegaly</a:t>
            </a:r>
          </a:p>
          <a:p>
            <a:r>
              <a:rPr lang="en-US" altLang="en-US"/>
              <a:t>Specific EKG, echocardiography, and muscle biopsy findings. </a:t>
            </a:r>
          </a:p>
          <a:p>
            <a:r>
              <a:rPr lang="en-US" altLang="en-US"/>
              <a:t>Enzyme replacement therapy has greatly transformed the quality of life and survival of these patients.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>
            <a:extLst>
              <a:ext uri="{FF2B5EF4-FFF2-40B4-BE49-F238E27FC236}">
                <a16:creationId xmlns:a16="http://schemas.microsoft.com/office/drawing/2014/main" id="{0759C5F5-5DAD-92E5-DEE7-5470D58B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Thank you!</a:t>
            </a:r>
          </a:p>
        </p:txBody>
      </p:sp>
      <p:sp>
        <p:nvSpPr>
          <p:cNvPr id="129027" name="Content Placeholder 2">
            <a:extLst>
              <a:ext uri="{FF2B5EF4-FFF2-40B4-BE49-F238E27FC236}">
                <a16:creationId xmlns:a16="http://schemas.microsoft.com/office/drawing/2014/main" id="{2FE2C2D6-133F-3A1C-C5A6-2AE69EF7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29028" name="Picture 4" descr="http://1.bp.blogspot.com/-TXsDxso9_Ig/UVr-ooH5aII/AAAAAAAAINE/aI2qhri5SLw/s1600/applause_thumb%5B2%5D.gif">
            <a:hlinkClick r:id="rId3"/>
            <a:extLst>
              <a:ext uri="{FF2B5EF4-FFF2-40B4-BE49-F238E27FC236}">
                <a16:creationId xmlns:a16="http://schemas.microsoft.com/office/drawing/2014/main" id="{6ABC3D87-C661-E6FB-2016-1BF41A6F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0"/>
            <a:ext cx="640080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400CE987-9FAF-FFE2-3991-24495EBC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What is the most likely cardiac diagnosis?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B787238B-D132-108E-9542-442A5EA6908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508500" y="1651000"/>
          <a:ext cx="4572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4571989" imgH="5143584" progId="MSGraph.Chart.8">
                  <p:embed followColorScheme="full"/>
                </p:oleObj>
              </mc:Choice>
              <mc:Fallback>
                <p:oleObj name="Chart" r:id="rId5" imgW="4571989" imgH="514358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B787238B-D132-108E-9542-442A5EA690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1651000"/>
                        <a:ext cx="457200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PAnswers">
            <a:extLst>
              <a:ext uri="{FF2B5EF4-FFF2-40B4-BE49-F238E27FC236}">
                <a16:creationId xmlns:a16="http://schemas.microsoft.com/office/drawing/2014/main" id="{58FEEABA-C6E9-EFF0-0901-09D288BC193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7200" y="1600200"/>
            <a:ext cx="4114800" cy="4324350"/>
          </a:xfrm>
        </p:spPr>
        <p:txBody>
          <a:bodyPr/>
          <a:lstStyle/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ASD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VSD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PDA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PS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AS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(F) Innocent murmur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527604C6-3EB9-5E75-35FE-5C16243E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6496050"/>
            <a:ext cx="7924800" cy="361950"/>
          </a:xfrm>
        </p:spPr>
        <p:txBody>
          <a:bodyPr/>
          <a:lstStyle/>
          <a:p>
            <a:r>
              <a:rPr lang="en-US" altLang="en-US" sz="1000"/>
              <a:t>Williams, JCP, Barratt, BG, et al.</a:t>
            </a:r>
            <a:r>
              <a:rPr lang="de-DE" altLang="en-US" sz="1000"/>
              <a:t>. </a:t>
            </a:r>
            <a:r>
              <a:rPr lang="en-US" altLang="en-US" sz="1000"/>
              <a:t>SAS. </a:t>
            </a:r>
            <a:r>
              <a:rPr lang="en-US" altLang="en-US" sz="1000" i="1"/>
              <a:t>Circulation. 1961;24:1311-1318</a:t>
            </a:r>
            <a:endParaRPr lang="en-US" altLang="en-US" sz="1000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B5D6A1CD-93C7-57D6-ECBD-1C384AB8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76200"/>
            <a:ext cx="3886200" cy="6408738"/>
          </a:xfrm>
          <a:prstGeom prst="rect">
            <a:avLst/>
          </a:prstGeom>
          <a:noFill/>
          <a:ln w="28575">
            <a:solidFill>
              <a:srgbClr val="28004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57220E6F-E3E9-0014-E354-35957818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8309B827-B811-848C-144C-93210D71D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4329113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">
            <a:extLst>
              <a:ext uri="{FF2B5EF4-FFF2-40B4-BE49-F238E27FC236}">
                <a16:creationId xmlns:a16="http://schemas.microsoft.com/office/drawing/2014/main" id="{B8A64512-D8D6-327D-6735-8CB31008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0"/>
            <a:ext cx="47942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AF9BA9-AD68-051A-311A-6671B13F3AB7}"/>
              </a:ext>
            </a:extLst>
          </p:cNvPr>
          <p:cNvSpPr/>
          <p:nvPr/>
        </p:nvSpPr>
        <p:spPr>
          <a:xfrm>
            <a:off x="1219200" y="2819400"/>
            <a:ext cx="1981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1EE74-C382-8670-1967-D31CCAAD83F7}"/>
              </a:ext>
            </a:extLst>
          </p:cNvPr>
          <p:cNvSpPr/>
          <p:nvPr/>
        </p:nvSpPr>
        <p:spPr>
          <a:xfrm>
            <a:off x="5715000" y="2667000"/>
            <a:ext cx="1752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PQuestion">
            <a:extLst>
              <a:ext uri="{FF2B5EF4-FFF2-40B4-BE49-F238E27FC236}">
                <a16:creationId xmlns:a16="http://schemas.microsoft.com/office/drawing/2014/main" id="{DCE04012-A892-2809-3A8E-14FDC589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/>
          <a:lstStyle/>
          <a:p>
            <a:pPr algn="ctr"/>
            <a:r>
              <a:rPr lang="en-US" altLang="en-US"/>
              <a:t>Your diagnosis?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F1FEEF4C-1B94-5E50-DD9A-AB018C69F60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3114764" progId="MSGraph.Chart.8">
                  <p:embed followColorScheme="full"/>
                </p:oleObj>
              </mc:Choice>
              <mc:Fallback>
                <p:oleObj name="Chart" r:id="rId5" imgW="9143977" imgH="311476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F1FEEF4C-1B94-5E50-DD9A-AB018C69F6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309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PAnswers">
            <a:extLst>
              <a:ext uri="{FF2B5EF4-FFF2-40B4-BE49-F238E27FC236}">
                <a16:creationId xmlns:a16="http://schemas.microsoft.com/office/drawing/2014/main" id="{87BC4CDC-D4C7-C15E-D9A8-F3CC0078D89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>
              <a:spcBef>
                <a:spcPct val="20000"/>
              </a:spcBef>
            </a:pPr>
            <a:r>
              <a:rPr lang="en-US" altLang="en-US" sz="3200"/>
              <a:t>(A) Williams syndrome</a:t>
            </a:r>
          </a:p>
          <a:p>
            <a:pPr>
              <a:spcBef>
                <a:spcPct val="20000"/>
              </a:spcBef>
            </a:pPr>
            <a:r>
              <a:rPr lang="en-US" altLang="en-US" sz="3200"/>
              <a:t>(B) Kabuki syndrome</a:t>
            </a:r>
          </a:p>
          <a:p>
            <a:pPr>
              <a:spcBef>
                <a:spcPct val="20000"/>
              </a:spcBef>
            </a:pPr>
            <a:r>
              <a:rPr lang="en-US" altLang="en-US" sz="3200"/>
              <a:t>(C) Alagille syndrome</a:t>
            </a:r>
          </a:p>
          <a:p>
            <a:pPr>
              <a:spcBef>
                <a:spcPct val="20000"/>
              </a:spcBef>
            </a:pPr>
            <a:r>
              <a:rPr lang="en-US" altLang="en-US" sz="3200"/>
              <a:t>(D) Wolf-Hirschhorn Syndrome</a:t>
            </a:r>
          </a:p>
          <a:p>
            <a:pPr>
              <a:spcBef>
                <a:spcPct val="20000"/>
              </a:spcBef>
            </a:pPr>
            <a:r>
              <a:rPr lang="en-US" altLang="en-US" sz="3200"/>
              <a:t>(E) Trisomy 21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1954AC5D-A906-4768-3EF6-01A2E246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Williams Syndrome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38260B35-604C-59D5-D3D4-D53616324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Elastin gene disruption involving chromosome 7</a:t>
            </a:r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E2783FCC-E571-F229-4B4B-311C63BE9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81400"/>
            <a:ext cx="4764088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>
            <a:extLst>
              <a:ext uri="{FF2B5EF4-FFF2-40B4-BE49-F238E27FC236}">
                <a16:creationId xmlns:a16="http://schemas.microsoft.com/office/drawing/2014/main" id="{14C42578-3197-AAE8-847E-A85657BE1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817813"/>
            <a:ext cx="38989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C3F6F234-1BCE-55B0-F11C-9A290D8A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97A54-DB15-BCFD-0A36-B226B8242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49488"/>
            <a:ext cx="3733800" cy="4324350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 err="1"/>
              <a:t>Stellate</a:t>
            </a:r>
            <a:r>
              <a:rPr lang="en-US" dirty="0"/>
              <a:t> iris</a:t>
            </a:r>
          </a:p>
          <a:p>
            <a:pPr marL="365760" indent="-256032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Short nose with bulbous nasal tip</a:t>
            </a:r>
          </a:p>
          <a:p>
            <a:pPr marL="365760" indent="-256032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Flat nasal bridge</a:t>
            </a:r>
          </a:p>
          <a:p>
            <a:pPr marL="365760" indent="-256032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Prominent full cheeks</a:t>
            </a:r>
          </a:p>
          <a:p>
            <a:pPr marL="365760" indent="-256032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Long </a:t>
            </a:r>
            <a:r>
              <a:rPr lang="en-US" dirty="0" err="1"/>
              <a:t>philtrum</a:t>
            </a:r>
            <a:endParaRPr lang="en-US" dirty="0"/>
          </a:p>
          <a:p>
            <a:pPr marL="365760" indent="-256032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Wide mouth</a:t>
            </a:r>
          </a:p>
          <a:p>
            <a:pPr marL="365760" indent="-256032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Mild </a:t>
            </a:r>
            <a:r>
              <a:rPr lang="en-US" dirty="0" err="1"/>
              <a:t>micrognathia</a:t>
            </a:r>
            <a:endParaRPr lang="en-US" dirty="0"/>
          </a:p>
          <a:p>
            <a:pPr marL="365760" indent="-256032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Triangular </a:t>
            </a:r>
            <a:r>
              <a:rPr lang="en-US" dirty="0" err="1"/>
              <a:t>facies</a:t>
            </a:r>
            <a:endParaRPr lang="en-US" dirty="0"/>
          </a:p>
        </p:txBody>
      </p:sp>
      <p:pic>
        <p:nvPicPr>
          <p:cNvPr id="24580" name="Picture 1">
            <a:extLst>
              <a:ext uri="{FF2B5EF4-FFF2-40B4-BE49-F238E27FC236}">
                <a16:creationId xmlns:a16="http://schemas.microsoft.com/office/drawing/2014/main" id="{988D5E20-BDCA-2BEB-05F5-5EC42E03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0"/>
            <a:ext cx="47942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BFDC69-03F2-D14E-47A7-2993AFE3A3F9}"/>
              </a:ext>
            </a:extLst>
          </p:cNvPr>
          <p:cNvSpPr/>
          <p:nvPr/>
        </p:nvSpPr>
        <p:spPr>
          <a:xfrm>
            <a:off x="5624513" y="2714625"/>
            <a:ext cx="1905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4F49370F-5CCE-A090-CB35-1916BFAC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Williams Syndrome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7A31251B-A633-4EF3-DBE1-0E6B767BD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Cardiac manifestations include</a:t>
            </a:r>
          </a:p>
          <a:p>
            <a:pPr lvl="1"/>
            <a:r>
              <a:rPr lang="en-US" altLang="en-US"/>
              <a:t>Supravalvar aortic stenosis</a:t>
            </a:r>
          </a:p>
          <a:p>
            <a:pPr lvl="1"/>
            <a:r>
              <a:rPr lang="en-US" altLang="en-US"/>
              <a:t>Supravalvar pulmonary stenosis</a:t>
            </a:r>
          </a:p>
          <a:p>
            <a:pPr lvl="1"/>
            <a:r>
              <a:rPr lang="en-US" altLang="en-US"/>
              <a:t>Peripheral branch pulmonary artery stenosis</a:t>
            </a:r>
          </a:p>
          <a:p>
            <a:pPr lvl="1"/>
            <a:r>
              <a:rPr lang="en-US" altLang="en-US"/>
              <a:t>Renal artery stenosis</a:t>
            </a:r>
          </a:p>
          <a:p>
            <a:pPr lvl="1"/>
            <a:r>
              <a:rPr lang="en-US" altLang="en-US"/>
              <a:t>Systemic hypertension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074831DD-B38C-369D-4CB4-2150592F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Williams Syndrome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F5872EB6-46E9-1D7D-6F94-28DDBFEDF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Variable mental retardation</a:t>
            </a:r>
          </a:p>
          <a:p>
            <a:r>
              <a:rPr lang="en-US" altLang="en-US"/>
              <a:t>Delayed speech acquisition, followed by excessive talking, and overfriendly behavior (“cocktail party” persona), hyperacusis</a:t>
            </a:r>
          </a:p>
          <a:p>
            <a:r>
              <a:rPr lang="en-US" altLang="en-US"/>
              <a:t>Behavioral problems –ADHD, Anxiety</a:t>
            </a:r>
          </a:p>
          <a:p>
            <a:r>
              <a:rPr lang="en-US" altLang="en-US"/>
              <a:t>Hypercalcemia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>
            <a:extLst>
              <a:ext uri="{FF2B5EF4-FFF2-40B4-BE49-F238E27FC236}">
                <a16:creationId xmlns:a16="http://schemas.microsoft.com/office/drawing/2014/main" id="{6A8D2FF8-B63F-0B9C-A58E-8456C2713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#3</a:t>
            </a:r>
          </a:p>
        </p:txBody>
      </p:sp>
      <p:sp>
        <p:nvSpPr>
          <p:cNvPr id="27651" name="Rectangle 5">
            <a:extLst>
              <a:ext uri="{FF2B5EF4-FFF2-40B4-BE49-F238E27FC236}">
                <a16:creationId xmlns:a16="http://schemas.microsoft.com/office/drawing/2014/main" id="{300F4440-552D-1032-A94C-1520804AB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7 year-old girl with a systolic murmur at the left and right axilla and back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Hypercholesterolemia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Butterfly-like vertebral arch defects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Mild mental retardation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Growth restriction</a:t>
            </a:r>
          </a:p>
        </p:txBody>
      </p:sp>
      <p:pic>
        <p:nvPicPr>
          <p:cNvPr id="27652" name="Picture 2" descr="http://childrennetwork.org/i/Figure%205%20Butterfly%20vertebrae%203.25.jpg">
            <a:hlinkClick r:id="rId4"/>
            <a:extLst>
              <a:ext uri="{FF2B5EF4-FFF2-40B4-BE49-F238E27FC236}">
                <a16:creationId xmlns:a16="http://schemas.microsoft.com/office/drawing/2014/main" id="{7FA9D262-D53C-B099-2F3D-EED008FB8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19425"/>
            <a:ext cx="2667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7B71CCD-E9EE-B627-8A8F-2AE52D54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Goals and Objectives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B5C122B7-2027-8DDA-855C-5EF61CBC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To review common genetic syndromes associated with CHD in an interactive case-based format</a:t>
            </a:r>
          </a:p>
          <a:p>
            <a:pPr lvl="1"/>
            <a:r>
              <a:rPr lang="en-US" altLang="en-US"/>
              <a:t>Focus on high-yield images</a:t>
            </a:r>
          </a:p>
        </p:txBody>
      </p:sp>
      <p:pic>
        <p:nvPicPr>
          <p:cNvPr id="8196" name="Picture 3">
            <a:extLst>
              <a:ext uri="{FF2B5EF4-FFF2-40B4-BE49-F238E27FC236}">
                <a16:creationId xmlns:a16="http://schemas.microsoft.com/office/drawing/2014/main" id="{7BDF9F73-3D96-01C4-CDD4-CB360F457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810000"/>
            <a:ext cx="2314575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60FA0420-EAAB-E570-0D27-DFE96E8B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3E5A7849-2622-DCDE-2D7A-D7A9FCF6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9700" name="Picture 2" descr="http://childrennetwork.org/i/Figure%205%20Butterfly%20vertebrae%203.25.jpg">
            <a:hlinkClick r:id="rId3"/>
            <a:extLst>
              <a:ext uri="{FF2B5EF4-FFF2-40B4-BE49-F238E27FC236}">
                <a16:creationId xmlns:a16="http://schemas.microsoft.com/office/drawing/2014/main" id="{ACD88C59-CD5C-0A4E-9B2A-F3C3DCD45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0"/>
            <a:ext cx="4724400" cy="679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>
            <a:extLst>
              <a:ext uri="{FF2B5EF4-FFF2-40B4-BE49-F238E27FC236}">
                <a16:creationId xmlns:a16="http://schemas.microsoft.com/office/drawing/2014/main" id="{93954B6F-5C3E-1264-3D47-71E049027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886200"/>
            <a:ext cx="29559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46B15CAD-859A-3BDD-487E-E7A2810D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6421DDAA-071F-CB46-6BBB-17952AA7A9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0"/>
            <a:ext cx="6858000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B95D69-0AFD-BE59-2CBA-218647B9D866}"/>
              </a:ext>
            </a:extLst>
          </p:cNvPr>
          <p:cNvSpPr/>
          <p:nvPr/>
        </p:nvSpPr>
        <p:spPr>
          <a:xfrm>
            <a:off x="3276600" y="297180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6DE7EAE0-21E7-ED65-78CB-E00139FE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B40C44EC-DFB4-4BBF-1376-71D7D7B0B1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0" y="838200"/>
            <a:ext cx="2895600" cy="28956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056FD3-E564-2741-4613-F7C02709EED6}"/>
              </a:ext>
            </a:extLst>
          </p:cNvPr>
          <p:cNvSpPr/>
          <p:nvPr/>
        </p:nvSpPr>
        <p:spPr>
          <a:xfrm>
            <a:off x="6629400" y="2133600"/>
            <a:ext cx="9906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749" name="TextBox 4">
            <a:extLst>
              <a:ext uri="{FF2B5EF4-FFF2-40B4-BE49-F238E27FC236}">
                <a16:creationId xmlns:a16="http://schemas.microsoft.com/office/drawing/2014/main" id="{F2256FAD-EE54-F2B4-1625-044E2706F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743200"/>
            <a:ext cx="5715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Broad prominent forehead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Deep-set,widely spaced eyes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Long straight nose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Underdeveloped mandible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79BF8BDC-166D-CB11-7DA4-BBEA0ECB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8DC52A95-D272-460D-527B-731C83940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5181600"/>
            <a:ext cx="8458200" cy="4324350"/>
          </a:xfrm>
        </p:spPr>
        <p:txBody>
          <a:bodyPr/>
          <a:lstStyle/>
          <a:p>
            <a:r>
              <a:rPr lang="en-US" altLang="en-US"/>
              <a:t>Posterior embryotoxin at the junction of the iris and cornea</a:t>
            </a:r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C690C92E-EE98-10CC-71F7-A39A90D4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461963"/>
            <a:ext cx="6249987" cy="47196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39C8292F-2DCB-521E-B002-6693F633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Liver biopsy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A9DCF09B-3C43-EB00-F9D4-C59B151E4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Paucity of interlobular bile ducts</a:t>
            </a:r>
          </a:p>
          <a:p>
            <a:r>
              <a:rPr lang="en-US" altLang="en-US"/>
              <a:t>Cholestasis in hepatocytes and canaliculi</a:t>
            </a:r>
          </a:p>
        </p:txBody>
      </p:sp>
      <p:pic>
        <p:nvPicPr>
          <p:cNvPr id="4" name="F54BBA0">
            <a:hlinkClick r:id="" action="ppaction://media"/>
            <a:extLst>
              <a:ext uri="{FF2B5EF4-FFF2-40B4-BE49-F238E27FC236}">
                <a16:creationId xmlns:a16="http://schemas.microsoft.com/office/drawing/2014/main" id="{EEB7070E-922C-D988-0594-153F9DBDB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98825"/>
            <a:ext cx="6858000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8162BAC6-DC35-EDD7-0DA5-DA4A3D5F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Which of the following is the most likely genetic syndrome?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4CB45619-0C81-EBF8-FE3E-3802A2B037E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3114764" progId="MSGraph.Chart.8">
                  <p:embed followColorScheme="full"/>
                </p:oleObj>
              </mc:Choice>
              <mc:Fallback>
                <p:oleObj name="Chart" r:id="rId5" imgW="9143977" imgH="311476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4CB45619-0C81-EBF8-FE3E-3802A2B037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309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TPAnswers">
            <a:extLst>
              <a:ext uri="{FF2B5EF4-FFF2-40B4-BE49-F238E27FC236}">
                <a16:creationId xmlns:a16="http://schemas.microsoft.com/office/drawing/2014/main" id="{7D5C0675-97A4-BFA9-D80B-9E663637E307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Noonan’s syndrome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Cri-du-chat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Angelman Syndrome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Alagille Syndrome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Apert Syndrome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C18582BA-39D5-BAA1-386B-4B21BDC6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Alagille Syndrome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4DC34ABA-7DAF-E845-CA25-82029E38F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Most patients present with neonatal jaundice </a:t>
            </a:r>
          </a:p>
          <a:p>
            <a:r>
              <a:rPr lang="en-US" altLang="en-US"/>
              <a:t>Cholestasis develops in patients up to 3 years  </a:t>
            </a:r>
          </a:p>
          <a:p>
            <a:r>
              <a:rPr lang="en-US" altLang="en-US"/>
              <a:t>AD - JAG1(90%)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>
            <a:extLst>
              <a:ext uri="{FF2B5EF4-FFF2-40B4-BE49-F238E27FC236}">
                <a16:creationId xmlns:a16="http://schemas.microsoft.com/office/drawing/2014/main" id="{7E5E192D-243B-82AD-F8D9-96B4EC55D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#4</a:t>
            </a:r>
          </a:p>
        </p:txBody>
      </p:sp>
      <p:sp>
        <p:nvSpPr>
          <p:cNvPr id="36867" name="Rectangle 5">
            <a:extLst>
              <a:ext uri="{FF2B5EF4-FFF2-40B4-BE49-F238E27FC236}">
                <a16:creationId xmlns:a16="http://schemas.microsoft.com/office/drawing/2014/main" id="{DDA18695-8267-1AC4-9E5C-9BF25EA863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3 y/o with seizures, hypopigmented macules and developmental delay  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Prenatal echocardiogram demonstrates tumors in the heart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endParaRPr lang="en-US" altLang="en-US"/>
          </a:p>
        </p:txBody>
      </p:sp>
      <p:pic>
        <p:nvPicPr>
          <p:cNvPr id="36868" name="Picture 1">
            <a:extLst>
              <a:ext uri="{FF2B5EF4-FFF2-40B4-BE49-F238E27FC236}">
                <a16:creationId xmlns:a16="http://schemas.microsoft.com/office/drawing/2014/main" id="{6BECD670-7AA1-440E-C867-17B46101A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886200"/>
            <a:ext cx="2533650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" descr="http://www.fetalsono.com/teachfiles/Images/Rhabsept.gif">
            <a:hlinkClick r:id="rId5"/>
            <a:extLst>
              <a:ext uri="{FF2B5EF4-FFF2-40B4-BE49-F238E27FC236}">
                <a16:creationId xmlns:a16="http://schemas.microsoft.com/office/drawing/2014/main" id="{E09E5719-CF0C-4837-BD33-E6C8D3307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4097338"/>
            <a:ext cx="282098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59779B70-5CF2-8839-04D0-FC2C6D8E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91647F51-84DD-9A1D-C250-3EDEC54A0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6" name="Picture 2" descr="http://www.fetalsono.com/teachfiles/Images/Rhabsept.gif">
            <a:hlinkClick r:id="rId3"/>
            <a:extLst>
              <a:ext uri="{FF2B5EF4-FFF2-40B4-BE49-F238E27FC236}">
                <a16:creationId xmlns:a16="http://schemas.microsoft.com/office/drawing/2014/main" id="{68F337E6-8297-1A35-ACF1-DD9B74D0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74930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7E7A4E85-3D38-F9B4-81EB-8EF42C0C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What is the usual course of these cardiac masses?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91CB2AF9-F85D-1F46-49B6-CC82F9BD668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60500"/>
          <a:ext cx="9144000" cy="251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2543044" progId="MSGraph.Chart.8">
                  <p:embed followColorScheme="full"/>
                </p:oleObj>
              </mc:Choice>
              <mc:Fallback>
                <p:oleObj name="Chart" r:id="rId5" imgW="9143977" imgH="254304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91CB2AF9-F85D-1F46-49B6-CC82F9BD66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60500"/>
                        <a:ext cx="9144000" cy="251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TPAnswers">
            <a:extLst>
              <a:ext uri="{FF2B5EF4-FFF2-40B4-BE49-F238E27FC236}">
                <a16:creationId xmlns:a16="http://schemas.microsoft.com/office/drawing/2014/main" id="{B47A4BB1-FA6A-6D85-E07A-C1E8E3C4BCAB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Progress in size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Regress in size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Result in obstruction in cardiac output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Require surgical excision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6A4A5DF1-7852-029C-BA7D-27B8C91B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E59BDDFC-DF0F-63D3-DC87-73F3A7735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220" name="Picture 3">
            <a:extLst>
              <a:ext uri="{FF2B5EF4-FFF2-40B4-BE49-F238E27FC236}">
                <a16:creationId xmlns:a16="http://schemas.microsoft.com/office/drawing/2014/main" id="{073310E6-654A-069D-B5F7-F76840B2A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98475"/>
            <a:ext cx="6381750" cy="645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4C22C426-6A5A-C4C4-42AB-C29B0DB5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Which of the following is the most likely genetic diagnosis?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E790ACF9-F905-8ED0-0C5A-DD5E14EF38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3114764" progId="MSGraph.Chart.8">
                  <p:embed followColorScheme="full"/>
                </p:oleObj>
              </mc:Choice>
              <mc:Fallback>
                <p:oleObj name="Chart" r:id="rId5" imgW="9143977" imgH="311476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E790ACF9-F905-8ED0-0C5A-DD5E14EF38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309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TPAnswers">
            <a:extLst>
              <a:ext uri="{FF2B5EF4-FFF2-40B4-BE49-F238E27FC236}">
                <a16:creationId xmlns:a16="http://schemas.microsoft.com/office/drawing/2014/main" id="{3D55DE45-23DE-0684-DD8B-FA0564577759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Waardenburg syndrome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Treacher Collins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Sturge Webber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Smith-Lemli-Opitz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Tuberous Sclerosis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3ACD0688-144E-388D-97A5-4BBE51E8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Tuberous Sclerosis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71F79AF3-CC18-982E-1768-8E5711DB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AD – TSC2 (~70%), TSC1 (~26%)</a:t>
            </a:r>
          </a:p>
          <a:p>
            <a:pPr lvl="1"/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6FF5B191-CDBA-2212-E38A-B3AF8A4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Adenoma Sebaceum</a:t>
            </a:r>
          </a:p>
        </p:txBody>
      </p:sp>
      <p:pic>
        <p:nvPicPr>
          <p:cNvPr id="43011" name="Picture 2" descr="http://www.ttuhsc.edu/som/ophthalmology/eyeatlas/opticnerve/small/Adenoma_sebaceum_associated_with_tuberous_sclerosis.jpg">
            <a:extLst>
              <a:ext uri="{FF2B5EF4-FFF2-40B4-BE49-F238E27FC236}">
                <a16:creationId xmlns:a16="http://schemas.microsoft.com/office/drawing/2014/main" id="{D495B2C2-C875-FF5F-3610-35C37FB1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87563"/>
            <a:ext cx="6932613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8F1D74DD-2253-E486-2863-63663BD2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White ash-leaf spots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75C01142-39AA-C313-E65D-4C301214A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3" y="2538413"/>
            <a:ext cx="8229600" cy="1560512"/>
          </a:xfrm>
        </p:spPr>
        <p:txBody>
          <a:bodyPr/>
          <a:lstStyle/>
          <a:p>
            <a:r>
              <a:rPr lang="en-US" altLang="en-US"/>
              <a:t>Present in 90% of cases, common on trunk and buttocks</a:t>
            </a:r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1BB723C3-9DC8-F179-A34B-9EFE1C6B6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62350"/>
            <a:ext cx="2786063" cy="32956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7499-20B2-7A2B-48E6-9507C090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/>
              <a:t>Shagreen Patch</a:t>
            </a:r>
            <a:br>
              <a:rPr lang="en-US" dirty="0"/>
            </a:br>
            <a:endParaRPr lang="en-US" dirty="0"/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A12232E9-CFEB-CA5F-6E6C-3550DA7C3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917700"/>
            <a:ext cx="8229600" cy="4325938"/>
          </a:xfrm>
        </p:spPr>
        <p:txBody>
          <a:bodyPr/>
          <a:lstStyle/>
          <a:p>
            <a:pPr lvl="1"/>
            <a:r>
              <a:rPr lang="en-US" altLang="en-US"/>
              <a:t>A form of collagenoma</a:t>
            </a:r>
          </a:p>
          <a:p>
            <a:pPr lvl="1"/>
            <a:r>
              <a:rPr lang="en-US" altLang="en-US"/>
              <a:t>Elevated discolored skin commonly observed over lumbosacral region (~21%)</a:t>
            </a:r>
          </a:p>
        </p:txBody>
      </p:sp>
      <p:pic>
        <p:nvPicPr>
          <p:cNvPr id="45060" name="Picture 2" descr=" ">
            <a:hlinkClick r:id="rId3"/>
            <a:extLst>
              <a:ext uri="{FF2B5EF4-FFF2-40B4-BE49-F238E27FC236}">
                <a16:creationId xmlns:a16="http://schemas.microsoft.com/office/drawing/2014/main" id="{B171BC31-35D8-96CF-2126-B64F03B7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3" y="3276600"/>
            <a:ext cx="5411787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E540AE8-2CE1-01FA-7F81-A32BF3D1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Facial Angiofibroma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4C036193-7D33-6F34-6278-D8850852D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Red/Brown nodules over nose and cheeks</a:t>
            </a:r>
          </a:p>
        </p:txBody>
      </p:sp>
      <p:pic>
        <p:nvPicPr>
          <p:cNvPr id="46084" name="Picture 2" descr="http://dermatology.cdlib.org/1807/03_csp/8_12-00103/2.jpg">
            <a:extLst>
              <a:ext uri="{FF2B5EF4-FFF2-40B4-BE49-F238E27FC236}">
                <a16:creationId xmlns:a16="http://schemas.microsoft.com/office/drawing/2014/main" id="{AD3458F1-7993-6824-BF52-6C9AA6CE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3"/>
          <a:stretch>
            <a:fillRect/>
          </a:stretch>
        </p:blipFill>
        <p:spPr bwMode="auto">
          <a:xfrm>
            <a:off x="3505200" y="2873375"/>
            <a:ext cx="5486400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17BACBD5-4206-850C-5986-162A70D3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12B66239-2870-7F39-D91A-BAB013878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1239838"/>
          </a:xfrm>
        </p:spPr>
        <p:txBody>
          <a:bodyPr/>
          <a:lstStyle/>
          <a:p>
            <a:r>
              <a:rPr lang="en-US" altLang="en-US"/>
              <a:t>Forehead fibrous plaque – yellowish-brown or skin-colored plaque</a:t>
            </a:r>
          </a:p>
        </p:txBody>
      </p:sp>
      <p:pic>
        <p:nvPicPr>
          <p:cNvPr id="47108" name="Picture 2" descr="forehead plaque">
            <a:extLst>
              <a:ext uri="{FF2B5EF4-FFF2-40B4-BE49-F238E27FC236}">
                <a16:creationId xmlns:a16="http://schemas.microsoft.com/office/drawing/2014/main" id="{5BCE0ACF-6A29-7BB7-F4C3-4BD95669E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845343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6173441F-4B55-D4CF-6119-31C77DF79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9BA68801-054F-DA60-760D-0C89DA53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91200"/>
            <a:ext cx="8229600" cy="782638"/>
          </a:xfrm>
        </p:spPr>
        <p:txBody>
          <a:bodyPr/>
          <a:lstStyle/>
          <a:p>
            <a:r>
              <a:rPr lang="en-US" altLang="en-US"/>
              <a:t>Periungual fibroma</a:t>
            </a:r>
          </a:p>
        </p:txBody>
      </p:sp>
      <p:pic>
        <p:nvPicPr>
          <p:cNvPr id="48132" name="Picture 2" descr="periungual fibroma">
            <a:extLst>
              <a:ext uri="{FF2B5EF4-FFF2-40B4-BE49-F238E27FC236}">
                <a16:creationId xmlns:a16="http://schemas.microsoft.com/office/drawing/2014/main" id="{34DE7716-E924-59CC-83C0-011B9AD4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FE58D44B-DD84-738D-9C43-7C90E0CE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CNS Abnormalities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EF0D6792-FA07-3679-5848-9EB9A980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9800"/>
            <a:ext cx="4191000" cy="4324350"/>
          </a:xfrm>
        </p:spPr>
        <p:txBody>
          <a:bodyPr/>
          <a:lstStyle/>
          <a:p>
            <a:r>
              <a:rPr lang="en-US" altLang="en-US"/>
              <a:t>Subependymal nodules (~80%)</a:t>
            </a:r>
          </a:p>
          <a:p>
            <a:r>
              <a:rPr lang="en-US" altLang="en-US"/>
              <a:t>Cortical dysplasias</a:t>
            </a:r>
          </a:p>
          <a:p>
            <a:r>
              <a:rPr lang="en-US" altLang="en-US"/>
              <a:t>Subependymal giant cell astrocytomas</a:t>
            </a:r>
          </a:p>
          <a:p>
            <a:endParaRPr lang="en-US" altLang="en-US"/>
          </a:p>
          <a:p>
            <a:r>
              <a:rPr lang="en-US" altLang="en-US"/>
              <a:t>80% have seizures</a:t>
            </a:r>
          </a:p>
          <a:p>
            <a:r>
              <a:rPr lang="en-US" altLang="en-US"/>
              <a:t>Autism (20-60%)</a:t>
            </a:r>
          </a:p>
          <a:p>
            <a:r>
              <a:rPr lang="en-US" altLang="en-US"/>
              <a:t>ADHD (20-50%)</a:t>
            </a:r>
          </a:p>
        </p:txBody>
      </p:sp>
      <p:pic>
        <p:nvPicPr>
          <p:cNvPr id="49156" name="Picture 4" descr="File:Tuberoese Sklerose 1J T2 axial2.png">
            <a:hlinkClick r:id="rId3"/>
            <a:extLst>
              <a:ext uri="{FF2B5EF4-FFF2-40B4-BE49-F238E27FC236}">
                <a16:creationId xmlns:a16="http://schemas.microsoft.com/office/drawing/2014/main" id="{31EB2D1B-7498-6EF9-A66D-EEDED0E4C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28838"/>
            <a:ext cx="4343400" cy="472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D8186C62-041D-3D37-C435-2CA5708F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Retinal Hamartoma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C4F1AAF7-80CD-C5A2-0537-ADEBB334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30-50%</a:t>
            </a:r>
          </a:p>
        </p:txBody>
      </p:sp>
      <p:pic>
        <p:nvPicPr>
          <p:cNvPr id="50180" name="Picture 3">
            <a:extLst>
              <a:ext uri="{FF2B5EF4-FFF2-40B4-BE49-F238E27FC236}">
                <a16:creationId xmlns:a16="http://schemas.microsoft.com/office/drawing/2014/main" id="{D380ECFA-9025-CBE7-C3B5-10CE590C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40025"/>
            <a:ext cx="6621463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E7B2E380-0D44-EB5E-28F8-6C991BE38F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#1</a:t>
            </a:r>
          </a:p>
        </p:txBody>
      </p:sp>
      <p:sp>
        <p:nvSpPr>
          <p:cNvPr id="10243" name="Rectangle 5">
            <a:extLst>
              <a:ext uri="{FF2B5EF4-FFF2-40B4-BE49-F238E27FC236}">
                <a16:creationId xmlns:a16="http://schemas.microsoft.com/office/drawing/2014/main" id="{09569993-1A19-E955-DA4E-1A8723702A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Ten year-old girl presents for WCC</a:t>
            </a:r>
          </a:p>
          <a:p>
            <a:r>
              <a:rPr lang="en-US" altLang="en-US"/>
              <a:t>PE:  Missing thumbs on both hands</a:t>
            </a:r>
          </a:p>
          <a:p>
            <a:r>
              <a:rPr lang="en-US" altLang="en-US"/>
              <a:t>CV:  Widely split fixed S2, a 2/6 SEM at the ULSB, and a 1/6 short mid-diastolic murmur at the LLSB</a:t>
            </a:r>
          </a:p>
        </p:txBody>
      </p:sp>
      <p:pic>
        <p:nvPicPr>
          <p:cNvPr id="10244" name="Picture 3">
            <a:extLst>
              <a:ext uri="{FF2B5EF4-FFF2-40B4-BE49-F238E27FC236}">
                <a16:creationId xmlns:a16="http://schemas.microsoft.com/office/drawing/2014/main" id="{293002B1-7B03-1A90-9587-A180FCC66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4976813"/>
            <a:ext cx="2830513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>
            <a:extLst>
              <a:ext uri="{FF2B5EF4-FFF2-40B4-BE49-F238E27FC236}">
                <a16:creationId xmlns:a16="http://schemas.microsoft.com/office/drawing/2014/main" id="{9679EDB3-9571-9C0B-979D-BFBD318CE2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#5</a:t>
            </a:r>
          </a:p>
        </p:txBody>
      </p:sp>
      <p:sp>
        <p:nvSpPr>
          <p:cNvPr id="51203" name="Rectangle 5">
            <a:extLst>
              <a:ext uri="{FF2B5EF4-FFF2-40B4-BE49-F238E27FC236}">
                <a16:creationId xmlns:a16="http://schemas.microsoft.com/office/drawing/2014/main" id="{1E721E60-E451-A0A6-FA78-45E9968C1B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18 year-old male with pectus carinatum, flat feet, and pneumothorax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CV: Mid-systolic click, followed by a 3/6 apical systolic murmur. 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History of lens subluxation.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F338B2D3-C0BE-10E6-6AF2-818D9CE9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What is the most likely congenital heart defect?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3E086705-AE92-7DE9-1B3B-0FB43C96CF3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3771782" progId="MSGraph.Chart.8">
                  <p:embed followColorScheme="full"/>
                </p:oleObj>
              </mc:Choice>
              <mc:Fallback>
                <p:oleObj name="Chart" r:id="rId5" imgW="9143977" imgH="3771782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3E086705-AE92-7DE9-1B3B-0FB43C96CF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TPAnswers">
            <a:extLst>
              <a:ext uri="{FF2B5EF4-FFF2-40B4-BE49-F238E27FC236}">
                <a16:creationId xmlns:a16="http://schemas.microsoft.com/office/drawing/2014/main" id="{AD937C01-962C-D3D7-2A4A-BEFAA8F7B29B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Aortic stenosis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Pulmonary stenosis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Coarctation of the Aorta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Pericarditis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Mitral valve prolapse with 	regurgitation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06A92569-EDE6-5494-7E51-D8C99923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883F1C51-9993-5CF7-6F5D-E3A82AD64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4276" name="Picture 2" descr="http://www.ucdmc.ucdavis.edu/pediatricheartcenter/images/pectus_carinatum.jpg">
            <a:hlinkClick r:id="rId3"/>
            <a:extLst>
              <a:ext uri="{FF2B5EF4-FFF2-40B4-BE49-F238E27FC236}">
                <a16:creationId xmlns:a16="http://schemas.microsoft.com/office/drawing/2014/main" id="{A2BD0A6F-4284-6395-3526-4014C930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054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DF6BADDE-84BD-E440-E529-4528AD64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B63A130F-6915-886D-3F08-727E60E8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5300" name="Picture 2" descr="http://upload.wikimedia.org/wikipedia/commons/thumb/a/a0/Wiki_pre-op.jpg/190px-Wiki_pre-op.jpg">
            <a:hlinkClick r:id="rId3"/>
            <a:extLst>
              <a:ext uri="{FF2B5EF4-FFF2-40B4-BE49-F238E27FC236}">
                <a16:creationId xmlns:a16="http://schemas.microsoft.com/office/drawing/2014/main" id="{92B5F3B9-BCE8-D5E0-3FF4-18BEB2E4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44196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4" descr="http://upload.wikimedia.org/wikipedia/commons/thumb/a/a9/Wiki_post-op.jpg/220px-Wiki_post-op.jpg">
            <a:hlinkClick r:id="rId5"/>
            <a:extLst>
              <a:ext uri="{FF2B5EF4-FFF2-40B4-BE49-F238E27FC236}">
                <a16:creationId xmlns:a16="http://schemas.microsoft.com/office/drawing/2014/main" id="{F3574E52-6F05-D8A9-84AF-778427C4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79375"/>
            <a:ext cx="3429000" cy="670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BC6B7D-7FF2-C2BF-63A7-FFBE1B8F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26645A6D-6B23-2C0F-A18A-7F76D7F97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43600"/>
            <a:ext cx="8229600" cy="630238"/>
          </a:xfrm>
        </p:spPr>
        <p:txBody>
          <a:bodyPr/>
          <a:lstStyle/>
          <a:p>
            <a:r>
              <a:rPr lang="en-US" altLang="en-US"/>
              <a:t>Reduced extension of the elbows (&lt;170 °)</a:t>
            </a:r>
          </a:p>
        </p:txBody>
      </p:sp>
      <p:pic>
        <p:nvPicPr>
          <p:cNvPr id="56324" name="Picture 2" descr="Elbow Extension">
            <a:extLst>
              <a:ext uri="{FF2B5EF4-FFF2-40B4-BE49-F238E27FC236}">
                <a16:creationId xmlns:a16="http://schemas.microsoft.com/office/drawing/2014/main" id="{59EA0F32-36CC-1804-2358-6072C00D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"/>
            <a:ext cx="7843838" cy="5867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6A28E84-6EF3-121F-8E75-32A6C76E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B7B1B65E-E586-053D-E85D-0334202C5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2001838"/>
          </a:xfrm>
        </p:spPr>
        <p:txBody>
          <a:bodyPr/>
          <a:lstStyle/>
          <a:p>
            <a:r>
              <a:rPr lang="en-US" altLang="en-US"/>
              <a:t>Medial displacement of the medial malleolus, causing pes planus</a:t>
            </a:r>
          </a:p>
          <a:p>
            <a:endParaRPr lang="en-US" altLang="en-US"/>
          </a:p>
        </p:txBody>
      </p:sp>
      <p:pic>
        <p:nvPicPr>
          <p:cNvPr id="57348" name="Picture 2" descr="Pes Planus">
            <a:extLst>
              <a:ext uri="{FF2B5EF4-FFF2-40B4-BE49-F238E27FC236}">
                <a16:creationId xmlns:a16="http://schemas.microsoft.com/office/drawing/2014/main" id="{A8FD1F04-0BCE-400F-93BB-ECFAFC3C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4613"/>
            <a:ext cx="6513513" cy="43783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498C0DF4-1810-80B0-DC7A-3736DD94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01004CD-810F-9C43-6842-4DF7E1D20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Ectopia Lentis</a:t>
            </a:r>
          </a:p>
        </p:txBody>
      </p:sp>
      <p:pic>
        <p:nvPicPr>
          <p:cNvPr id="58372" name="Picture 2" descr="http://retinagallery.com/albums/userpics/10001/normal_ectopialentisOD_jecl.jpg">
            <a:hlinkClick r:id="rId3"/>
            <a:extLst>
              <a:ext uri="{FF2B5EF4-FFF2-40B4-BE49-F238E27FC236}">
                <a16:creationId xmlns:a16="http://schemas.microsoft.com/office/drawing/2014/main" id="{3758CEDD-2430-CC8F-F027-C67E9EA54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742950"/>
            <a:ext cx="47625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DF4D65DB-D996-3364-5524-9AB9399E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Which of the following is the best diagnosis?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1C3A91AD-A6C2-AFE5-704A-F0D819477F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3114764" progId="MSGraph.Chart.8">
                  <p:embed followColorScheme="full"/>
                </p:oleObj>
              </mc:Choice>
              <mc:Fallback>
                <p:oleObj name="Chart" r:id="rId5" imgW="9143977" imgH="311476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1C3A91AD-A6C2-AFE5-704A-F0D819477F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309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TPAnswers">
            <a:extLst>
              <a:ext uri="{FF2B5EF4-FFF2-40B4-BE49-F238E27FC236}">
                <a16:creationId xmlns:a16="http://schemas.microsoft.com/office/drawing/2014/main" id="{8376BF3A-93D7-1A28-0732-151C18C680E7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>
              <a:spcBef>
                <a:spcPct val="20000"/>
              </a:spcBef>
            </a:pPr>
            <a:r>
              <a:rPr lang="en-US" altLang="en-US" sz="3200"/>
              <a:t>(A) Marfan syndrome</a:t>
            </a:r>
          </a:p>
          <a:p>
            <a:pPr>
              <a:spcBef>
                <a:spcPct val="20000"/>
              </a:spcBef>
            </a:pPr>
            <a:r>
              <a:rPr lang="en-US" altLang="en-US" sz="3200"/>
              <a:t>(B) Treacher Collins</a:t>
            </a:r>
          </a:p>
          <a:p>
            <a:pPr>
              <a:spcBef>
                <a:spcPct val="20000"/>
              </a:spcBef>
            </a:pPr>
            <a:r>
              <a:rPr lang="en-US" altLang="en-US" sz="3200"/>
              <a:t>(C) Sturge Webber</a:t>
            </a:r>
          </a:p>
          <a:p>
            <a:pPr>
              <a:spcBef>
                <a:spcPct val="20000"/>
              </a:spcBef>
            </a:pPr>
            <a:r>
              <a:rPr lang="en-US" altLang="en-US" sz="3200"/>
              <a:t>(D) Smith-Lemli-Opitz</a:t>
            </a:r>
          </a:p>
          <a:p>
            <a:pPr>
              <a:spcBef>
                <a:spcPct val="20000"/>
              </a:spcBef>
            </a:pPr>
            <a:r>
              <a:rPr lang="en-US" altLang="en-US" sz="3200"/>
              <a:t>(E) Neurofibmatosis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77355D8A-C076-12F6-6657-14266139C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8" y="381000"/>
            <a:ext cx="84931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500" b="1">
                <a:solidFill>
                  <a:srgbClr val="000000"/>
                </a:solidFill>
                <a:ea typeface="msgothic"/>
                <a:cs typeface="msgothic"/>
              </a:rPr>
              <a:t>\</a:t>
            </a:r>
          </a:p>
        </p:txBody>
      </p:sp>
      <p:pic>
        <p:nvPicPr>
          <p:cNvPr id="60419" name="Picture 2">
            <a:extLst>
              <a:ext uri="{FF2B5EF4-FFF2-40B4-BE49-F238E27FC236}">
                <a16:creationId xmlns:a16="http://schemas.microsoft.com/office/drawing/2014/main" id="{FF8FEA63-488A-4F88-02D2-26E82033D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8" y="6205538"/>
            <a:ext cx="1709737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0420" name="Picture 3">
            <a:extLst>
              <a:ext uri="{FF2B5EF4-FFF2-40B4-BE49-F238E27FC236}">
                <a16:creationId xmlns:a16="http://schemas.microsoft.com/office/drawing/2014/main" id="{6DA38918-D509-0EC3-19F3-D7CECB8E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979488"/>
            <a:ext cx="4600575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0421" name="Text Box 4">
            <a:extLst>
              <a:ext uri="{FF2B5EF4-FFF2-40B4-BE49-F238E27FC236}">
                <a16:creationId xmlns:a16="http://schemas.microsoft.com/office/drawing/2014/main" id="{96095FE5-374D-3AAE-5DD0-F3A0BC9C8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300" y="5972175"/>
            <a:ext cx="39179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100" b="1">
                <a:solidFill>
                  <a:srgbClr val="000000"/>
                </a:solidFill>
                <a:ea typeface="msgothic"/>
                <a:cs typeface="msgothic"/>
              </a:rPr>
              <a:t>Ha H I et al. Radiographics 2007;27:989-1004</a:t>
            </a:r>
          </a:p>
        </p:txBody>
      </p:sp>
      <p:sp>
        <p:nvSpPr>
          <p:cNvPr id="60422" name="Text Box 5">
            <a:extLst>
              <a:ext uri="{FF2B5EF4-FFF2-40B4-BE49-F238E27FC236}">
                <a16:creationId xmlns:a16="http://schemas.microsoft.com/office/drawing/2014/main" id="{3A5194CB-D07E-882A-F6BA-03D2DCB54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" y="6613525"/>
            <a:ext cx="4930775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76200" indent="-7620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900">
                <a:solidFill>
                  <a:srgbClr val="000000"/>
                </a:solidFill>
                <a:ea typeface="msgothic"/>
                <a:cs typeface="msgothic"/>
              </a:rPr>
              <a:t>©2007 by Radiological Society of North America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08F45007-03AB-B0B7-D3F4-549553D7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FEC6B836-DCC8-005E-3C9A-6439E0D31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2468" name="Picture 2" descr="Picture">
            <a:extLst>
              <a:ext uri="{FF2B5EF4-FFF2-40B4-BE49-F238E27FC236}">
                <a16:creationId xmlns:a16="http://schemas.microsoft.com/office/drawing/2014/main" id="{D7854883-9217-6C8B-48F3-28F630306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-1363663"/>
            <a:ext cx="5089525" cy="820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43BCE6A4-A213-9BDB-199B-40A526B5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#1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7F2CAA04-D43C-7E4D-D17C-DBBF4FD2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FHx – Different members of the family with heart murmurs, radial anomalies, and cardiac conduction defects</a:t>
            </a:r>
          </a:p>
          <a:p>
            <a:endParaRPr lang="en-US" altLang="en-US"/>
          </a:p>
        </p:txBody>
      </p:sp>
      <p:pic>
        <p:nvPicPr>
          <p:cNvPr id="12292" name="Picture 5">
            <a:extLst>
              <a:ext uri="{FF2B5EF4-FFF2-40B4-BE49-F238E27FC236}">
                <a16:creationId xmlns:a16="http://schemas.microsoft.com/office/drawing/2014/main" id="{E74D0D0A-80C1-72AD-C314-E2A3F2C28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00400"/>
            <a:ext cx="556736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98AF79EF-ED16-2998-050B-921D3984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B7831679-542E-F19E-CB88-4D2BC1F4A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286000"/>
            <a:ext cx="8229600" cy="4324350"/>
          </a:xfrm>
        </p:spPr>
        <p:txBody>
          <a:bodyPr/>
          <a:lstStyle/>
          <a:p>
            <a:r>
              <a:rPr lang="en-US" altLang="en-US"/>
              <a:t>Lumbosacral dural ectasia</a:t>
            </a:r>
          </a:p>
          <a:p>
            <a:pPr lvl="1"/>
            <a:r>
              <a:rPr lang="en-US" altLang="en-US"/>
              <a:t>(stretching of dural sac)</a:t>
            </a:r>
          </a:p>
        </p:txBody>
      </p:sp>
      <p:pic>
        <p:nvPicPr>
          <p:cNvPr id="63492" name="Picture 2" descr="dural-ectasia.gif">
            <a:extLst>
              <a:ext uri="{FF2B5EF4-FFF2-40B4-BE49-F238E27FC236}">
                <a16:creationId xmlns:a16="http://schemas.microsoft.com/office/drawing/2014/main" id="{D3B9085B-A07E-FBBD-CDB9-B2750C9B7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0"/>
            <a:ext cx="41148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Image">
            <a:extLst>
              <a:ext uri="{FF2B5EF4-FFF2-40B4-BE49-F238E27FC236}">
                <a16:creationId xmlns:a16="http://schemas.microsoft.com/office/drawing/2014/main" id="{79D59090-B103-59A9-8959-5B007E609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4800600" cy="21907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5" name="Picture 4" descr="Image">
            <a:extLst>
              <a:ext uri="{FF2B5EF4-FFF2-40B4-BE49-F238E27FC236}">
                <a16:creationId xmlns:a16="http://schemas.microsoft.com/office/drawing/2014/main" id="{BA3E36D9-1DD8-D979-DB69-6DC7099D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71600"/>
            <a:ext cx="3822700" cy="5308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B8CA8748-FC10-C1AE-1753-3F0DCECB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C7AA71C6-3C4A-1516-B372-E72B631D7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5540" name="Picture 2">
            <a:extLst>
              <a:ext uri="{FF2B5EF4-FFF2-40B4-BE49-F238E27FC236}">
                <a16:creationId xmlns:a16="http://schemas.microsoft.com/office/drawing/2014/main" id="{B5CBD07C-5B69-1071-A408-41AC8F9B0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0"/>
            <a:ext cx="7385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4564-75EC-0BEF-DD29-2BC9C030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What if your “</a:t>
            </a:r>
            <a:r>
              <a:rPr lang="en-US" dirty="0" err="1"/>
              <a:t>Marfan</a:t>
            </a:r>
            <a:r>
              <a:rPr lang="en-US" dirty="0"/>
              <a:t> syndrome” patient had…..</a:t>
            </a:r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DD3F0549-F98E-6FAF-52DD-59B2E3F6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2347913"/>
            <a:ext cx="3690938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5">
            <a:extLst>
              <a:ext uri="{FF2B5EF4-FFF2-40B4-BE49-F238E27FC236}">
                <a16:creationId xmlns:a16="http://schemas.microsoft.com/office/drawing/2014/main" id="{EA941151-9653-5049-F4BA-AD7EFB0F5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4494213"/>
            <a:ext cx="3671887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6">
            <a:extLst>
              <a:ext uri="{FF2B5EF4-FFF2-40B4-BE49-F238E27FC236}">
                <a16:creationId xmlns:a16="http://schemas.microsoft.com/office/drawing/2014/main" id="{3474B22C-C28A-8DD2-F431-D3FAA2E1D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022475"/>
            <a:ext cx="2209800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ACE2C5E0-D979-A163-D03D-A2A8CE89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Loeys-Dietz syndrome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BDF44E77-52DC-E732-3786-17FF8DD23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>
            <a:extLst>
              <a:ext uri="{FF2B5EF4-FFF2-40B4-BE49-F238E27FC236}">
                <a16:creationId xmlns:a16="http://schemas.microsoft.com/office/drawing/2014/main" id="{B876AB8B-ECB9-16C9-9833-F005CC759E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#6</a:t>
            </a:r>
          </a:p>
        </p:txBody>
      </p:sp>
      <p:sp>
        <p:nvSpPr>
          <p:cNvPr id="68611" name="Rectangle 5">
            <a:extLst>
              <a:ext uri="{FF2B5EF4-FFF2-40B4-BE49-F238E27FC236}">
                <a16:creationId xmlns:a16="http://schemas.microsoft.com/office/drawing/2014/main" id="{C4B11AAA-FAC6-3BBC-AD93-47F99D3C6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4 month old “dysmorphic boy” presents for WCC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Patient is undernourished, tachycardic and tachypneic.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3/6 holosystolic murmur along LLSB, and mid-diastolic rumble.  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Hepatomegaly 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endParaRPr lang="en-US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>
            <a:extLst>
              <a:ext uri="{FF2B5EF4-FFF2-40B4-BE49-F238E27FC236}">
                <a16:creationId xmlns:a16="http://schemas.microsoft.com/office/drawing/2014/main" id="{0E0728E3-68EA-3B1C-92D6-0722AFD3D3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/>
              <a:t>EKG demonstrates this abnormality</a:t>
            </a:r>
            <a:br>
              <a:rPr lang="en-US" dirty="0"/>
            </a:br>
            <a:endParaRPr lang="en-US" dirty="0"/>
          </a:p>
        </p:txBody>
      </p:sp>
      <p:sp>
        <p:nvSpPr>
          <p:cNvPr id="70659" name="Rectangle 5">
            <a:extLst>
              <a:ext uri="{FF2B5EF4-FFF2-40B4-BE49-F238E27FC236}">
                <a16:creationId xmlns:a16="http://schemas.microsoft.com/office/drawing/2014/main" id="{5A495A86-447C-33CE-F102-DE13EC622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endParaRPr lang="en-US" altLang="en-US"/>
          </a:p>
        </p:txBody>
      </p:sp>
      <p:pic>
        <p:nvPicPr>
          <p:cNvPr id="70660" name="Picture 3" descr="J:\CardiologyImages\Eric temp\EKG - NW axis and RVH vs RIVCD.jpg">
            <a:extLst>
              <a:ext uri="{FF2B5EF4-FFF2-40B4-BE49-F238E27FC236}">
                <a16:creationId xmlns:a16="http://schemas.microsoft.com/office/drawing/2014/main" id="{949EE4BD-0387-E814-0B26-79537BB04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3" b="4457"/>
          <a:stretch>
            <a:fillRect/>
          </a:stretch>
        </p:blipFill>
        <p:spPr bwMode="auto">
          <a:xfrm>
            <a:off x="0" y="1914525"/>
            <a:ext cx="92265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8B2E00F7-51EE-55A9-15B2-76DD0765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Which of the following is the best diagnosis?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DB2DC7F3-284B-8943-EDB2-E0C4C581D9B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3114764" progId="MSGraph.Chart.8">
                  <p:embed followColorScheme="full"/>
                </p:oleObj>
              </mc:Choice>
              <mc:Fallback>
                <p:oleObj name="Chart" r:id="rId5" imgW="9143977" imgH="311476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DB2DC7F3-284B-8943-EDB2-E0C4C581D9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309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8" name="TPAnswers">
            <a:extLst>
              <a:ext uri="{FF2B5EF4-FFF2-40B4-BE49-F238E27FC236}">
                <a16:creationId xmlns:a16="http://schemas.microsoft.com/office/drawing/2014/main" id="{C8D6F070-BCAB-7064-B3E0-688A667FC3E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McCune-Albright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Treacher Collins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Sturge Webber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Trisomy 21</a:t>
            </a:r>
          </a:p>
          <a:p>
            <a:pPr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Neurofibmatosis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>
            <a:extLst>
              <a:ext uri="{FF2B5EF4-FFF2-40B4-BE49-F238E27FC236}">
                <a16:creationId xmlns:a16="http://schemas.microsoft.com/office/drawing/2014/main" id="{1D5EDA93-0D72-7153-B758-AFE66E70F1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Your Diagnosis</a:t>
            </a:r>
          </a:p>
        </p:txBody>
      </p:sp>
      <p:sp>
        <p:nvSpPr>
          <p:cNvPr id="73731" name="Rectangle 5">
            <a:extLst>
              <a:ext uri="{FF2B5EF4-FFF2-40B4-BE49-F238E27FC236}">
                <a16:creationId xmlns:a16="http://schemas.microsoft.com/office/drawing/2014/main" id="{ED0EC638-2374-4B7A-B3B1-D452BAF2AF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Trisomy 21</a:t>
            </a:r>
          </a:p>
        </p:txBody>
      </p:sp>
      <p:pic>
        <p:nvPicPr>
          <p:cNvPr id="73732" name="Picture 2" descr="Image">
            <a:extLst>
              <a:ext uri="{FF2B5EF4-FFF2-40B4-BE49-F238E27FC236}">
                <a16:creationId xmlns:a16="http://schemas.microsoft.com/office/drawing/2014/main" id="{A819AE92-03F7-A13B-98DD-D19AC9FBD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86000"/>
            <a:ext cx="25812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6DCE08E1-F34C-77A1-A78C-C1D68196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Trisomy 21</a:t>
            </a:r>
          </a:p>
        </p:txBody>
      </p:sp>
      <p:sp>
        <p:nvSpPr>
          <p:cNvPr id="75779" name="Content Placeholder 2">
            <a:extLst>
              <a:ext uri="{FF2B5EF4-FFF2-40B4-BE49-F238E27FC236}">
                <a16:creationId xmlns:a16="http://schemas.microsoft.com/office/drawing/2014/main" id="{ABEB076B-5F03-2C3B-E24C-318223573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Typical physical phenotype due to an extra copy of the proximal part of 21q22</a:t>
            </a:r>
          </a:p>
          <a:p>
            <a:r>
              <a:rPr lang="en-US" altLang="en-US"/>
              <a:t>Types of Trisomy 21</a:t>
            </a:r>
          </a:p>
          <a:p>
            <a:pPr lvl="1"/>
            <a:r>
              <a:rPr lang="en-US" altLang="en-US"/>
              <a:t>94% Full trisomy 21</a:t>
            </a:r>
          </a:p>
          <a:p>
            <a:pPr lvl="1"/>
            <a:r>
              <a:rPr lang="en-US" altLang="en-US"/>
              <a:t>2.4% Mosaicism</a:t>
            </a:r>
          </a:p>
          <a:p>
            <a:pPr lvl="1"/>
            <a:r>
              <a:rPr lang="en-US" altLang="en-US"/>
              <a:t>3.3% Translocation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45440C8A-B2D9-E224-5347-155A3C7A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What is the most likely cardiac defect?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F03F54FB-7C01-D93D-75A2-1656377628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411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4162376" progId="MSGraph.Chart.8">
                  <p:embed followColorScheme="full"/>
                </p:oleObj>
              </mc:Choice>
              <mc:Fallback>
                <p:oleObj name="Chart" r:id="rId5" imgW="9143977" imgH="4162376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F03F54FB-7C01-D93D-75A2-1656377628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411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TPAnswers">
            <a:extLst>
              <a:ext uri="{FF2B5EF4-FFF2-40B4-BE49-F238E27FC236}">
                <a16:creationId xmlns:a16="http://schemas.microsoft.com/office/drawing/2014/main" id="{9507F5E3-F9EF-FADB-D7B1-823F7EC88F68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7518400" cy="4419600"/>
          </a:xfrm>
        </p:spPr>
        <p:txBody>
          <a:bodyPr tIns="45719" bIns="45719"/>
          <a:lstStyle/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ASD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VSD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PDA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Tetralogy of Fallot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Dextrocardia, TGA, and IAA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2200DAA5-ECB0-F6D6-F95B-EA64FFC8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DE8D1B65-EF57-C785-CB91-4439BF997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Short stature</a:t>
            </a:r>
          </a:p>
          <a:p>
            <a:r>
              <a:rPr lang="en-US" altLang="en-US"/>
              <a:t>Hypotonia</a:t>
            </a:r>
          </a:p>
          <a:p>
            <a:r>
              <a:rPr lang="en-US" altLang="en-US"/>
              <a:t>Moderate-to-severe mental retardation</a:t>
            </a:r>
          </a:p>
          <a:p>
            <a:r>
              <a:rPr lang="en-US" altLang="en-US"/>
              <a:t>Sleep apnea</a:t>
            </a:r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FA4BE162-F2DA-D6CA-A632-E72C611D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7827" name="Content Placeholder 2">
            <a:extLst>
              <a:ext uri="{FF2B5EF4-FFF2-40B4-BE49-F238E27FC236}">
                <a16:creationId xmlns:a16="http://schemas.microsoft.com/office/drawing/2014/main" id="{1004C5FD-27EF-9B80-B5AC-B57823883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Brushfield spots</a:t>
            </a:r>
          </a:p>
          <a:p>
            <a:r>
              <a:rPr lang="en-US" altLang="en-US"/>
              <a:t>Refractive errors (50%)</a:t>
            </a:r>
          </a:p>
          <a:p>
            <a:r>
              <a:rPr lang="en-US" altLang="en-US"/>
              <a:t>Strabismus (44%)</a:t>
            </a:r>
          </a:p>
          <a:p>
            <a:r>
              <a:rPr lang="en-US" altLang="en-US"/>
              <a:t>Nystagmus (20%)</a:t>
            </a:r>
          </a:p>
        </p:txBody>
      </p:sp>
      <p:pic>
        <p:nvPicPr>
          <p:cNvPr id="77828" name="Picture 2" descr="lued1_c029f015">
            <a:extLst>
              <a:ext uri="{FF2B5EF4-FFF2-40B4-BE49-F238E27FC236}">
                <a16:creationId xmlns:a16="http://schemas.microsoft.com/office/drawing/2014/main" id="{40B491DE-ECB4-AC55-B12D-2DDC2D766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260350"/>
            <a:ext cx="4383087" cy="36258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1FF58FBE-A7EF-A3F2-741C-26166F6A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ED596824-6ECA-1AEF-7248-B691C486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49488"/>
            <a:ext cx="3352800" cy="4324350"/>
          </a:xfrm>
        </p:spPr>
        <p:txBody>
          <a:bodyPr/>
          <a:lstStyle/>
          <a:p>
            <a:r>
              <a:rPr lang="en-US" altLang="en-US"/>
              <a:t>Upslanting palpebral fissures</a:t>
            </a:r>
          </a:p>
          <a:p>
            <a:r>
              <a:rPr lang="en-US" altLang="en-US"/>
              <a:t>Flat nasal bridge</a:t>
            </a:r>
          </a:p>
          <a:p>
            <a:r>
              <a:rPr lang="en-US" altLang="en-US"/>
              <a:t>Partial adontia or microdontia (50%)</a:t>
            </a:r>
          </a:p>
        </p:txBody>
      </p:sp>
      <p:pic>
        <p:nvPicPr>
          <p:cNvPr id="78852" name="Picture 4" descr="http://buffalopeds.com/edfigures/cc/ccq3fig1.jpg">
            <a:hlinkClick r:id="rId3"/>
            <a:extLst>
              <a:ext uri="{FF2B5EF4-FFF2-40B4-BE49-F238E27FC236}">
                <a16:creationId xmlns:a16="http://schemas.microsoft.com/office/drawing/2014/main" id="{7351ADFD-F5FB-CBEA-15D5-4520B9267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0"/>
            <a:ext cx="50673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1615C458-9601-217C-57AC-F4121150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Trisomy 21</a:t>
            </a:r>
          </a:p>
        </p:txBody>
      </p:sp>
      <p:sp>
        <p:nvSpPr>
          <p:cNvPr id="79875" name="Content Placeholder 2">
            <a:extLst>
              <a:ext uri="{FF2B5EF4-FFF2-40B4-BE49-F238E27FC236}">
                <a16:creationId xmlns:a16="http://schemas.microsoft.com/office/drawing/2014/main" id="{A929A4FE-903A-4B0F-534C-55123FF8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Ears – small, over-folded helix </a:t>
            </a:r>
          </a:p>
          <a:p>
            <a:r>
              <a:rPr lang="en-US" altLang="en-US"/>
              <a:t>Hearing loss is common</a:t>
            </a:r>
          </a:p>
          <a:p>
            <a:r>
              <a:rPr lang="en-US" altLang="en-US"/>
              <a:t>Neck – Atlantoaxial instability</a:t>
            </a:r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DA839B55-40CF-F5F8-200E-5F773D38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Trisomy 21</a:t>
            </a:r>
          </a:p>
        </p:txBody>
      </p:sp>
      <p:sp>
        <p:nvSpPr>
          <p:cNvPr id="80899" name="Content Placeholder 2">
            <a:extLst>
              <a:ext uri="{FF2B5EF4-FFF2-40B4-BE49-F238E27FC236}">
                <a16:creationId xmlns:a16="http://schemas.microsoft.com/office/drawing/2014/main" id="{6E224449-8E13-35A6-8695-D625FD44E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40-50% of patients will have congenital heart disease</a:t>
            </a:r>
          </a:p>
          <a:p>
            <a:r>
              <a:rPr lang="en-US" altLang="en-US"/>
              <a:t>43% AV canal</a:t>
            </a:r>
          </a:p>
          <a:p>
            <a:r>
              <a:rPr lang="en-US" altLang="en-US"/>
              <a:t>32% VSD</a:t>
            </a: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5837417F-A621-2BAB-079D-5456615D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9064403D-E807-6A89-E7C4-BD7D61E71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1924" name="Picture 2" descr="http://drsvenkatesan.files.wordpress.com/2010/11/ostium-primum-asd.gif">
            <a:extLst>
              <a:ext uri="{FF2B5EF4-FFF2-40B4-BE49-F238E27FC236}">
                <a16:creationId xmlns:a16="http://schemas.microsoft.com/office/drawing/2014/main" id="{8F0EE458-B3DC-E339-F8C0-F2D77E1E42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61975"/>
            <a:ext cx="779462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35D4436A-0E5F-47BD-520C-6207707D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Trisomy 21</a:t>
            </a:r>
          </a:p>
        </p:txBody>
      </p:sp>
      <p:sp>
        <p:nvSpPr>
          <p:cNvPr id="82947" name="Content Placeholder 2">
            <a:extLst>
              <a:ext uri="{FF2B5EF4-FFF2-40B4-BE49-F238E27FC236}">
                <a16:creationId xmlns:a16="http://schemas.microsoft.com/office/drawing/2014/main" id="{09DB924D-4689-089E-F423-DC77592A4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GI/Abdomen</a:t>
            </a:r>
          </a:p>
          <a:p>
            <a:r>
              <a:rPr lang="en-US" altLang="en-US"/>
              <a:t>Diastasis recti </a:t>
            </a:r>
          </a:p>
          <a:p>
            <a:r>
              <a:rPr lang="en-US" altLang="en-US"/>
              <a:t>Umbilical hernia</a:t>
            </a:r>
          </a:p>
          <a:p>
            <a:r>
              <a:rPr lang="en-US" altLang="en-US"/>
              <a:t>Duodenal atresia</a:t>
            </a:r>
          </a:p>
          <a:p>
            <a:r>
              <a:rPr lang="en-US" altLang="en-US"/>
              <a:t>Hirschprung disease</a:t>
            </a:r>
          </a:p>
          <a:p>
            <a:r>
              <a:rPr lang="en-US" altLang="en-US"/>
              <a:t>TE fistula</a:t>
            </a:r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>
            <a:extLst>
              <a:ext uri="{FF2B5EF4-FFF2-40B4-BE49-F238E27FC236}">
                <a16:creationId xmlns:a16="http://schemas.microsoft.com/office/drawing/2014/main" id="{BA1FBF35-65EC-BB08-1FC0-751DE4E7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3971" name="Content Placeholder 2">
            <a:extLst>
              <a:ext uri="{FF2B5EF4-FFF2-40B4-BE49-F238E27FC236}">
                <a16:creationId xmlns:a16="http://schemas.microsoft.com/office/drawing/2014/main" id="{4A10298E-5BEE-9D31-8D87-77577071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3972" name="Picture 2" descr="http://familytu.wikispaces.com/file/view/downsyndrome1.jpg/175823503/324x392/downsyndrome1.jpg">
            <a:hlinkClick r:id="rId3"/>
            <a:extLst>
              <a:ext uri="{FF2B5EF4-FFF2-40B4-BE49-F238E27FC236}">
                <a16:creationId xmlns:a16="http://schemas.microsoft.com/office/drawing/2014/main" id="{C5538EAC-AF30-FAD3-2BE4-945249AC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13" b="2827"/>
          <a:stretch>
            <a:fillRect/>
          </a:stretch>
        </p:blipFill>
        <p:spPr bwMode="auto">
          <a:xfrm>
            <a:off x="533400" y="1371600"/>
            <a:ext cx="7848600" cy="35004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>
            <a:extLst>
              <a:ext uri="{FF2B5EF4-FFF2-40B4-BE49-F238E27FC236}">
                <a16:creationId xmlns:a16="http://schemas.microsoft.com/office/drawing/2014/main" id="{9D5253C8-77ED-1CB6-B937-6F2C2A0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Trisomy 21</a:t>
            </a:r>
          </a:p>
        </p:txBody>
      </p:sp>
      <p:sp>
        <p:nvSpPr>
          <p:cNvPr id="84995" name="Content Placeholder 2">
            <a:extLst>
              <a:ext uri="{FF2B5EF4-FFF2-40B4-BE49-F238E27FC236}">
                <a16:creationId xmlns:a16="http://schemas.microsoft.com/office/drawing/2014/main" id="{D3BDCEFD-138D-665A-7019-C77C65A39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Endocrine</a:t>
            </a:r>
          </a:p>
          <a:p>
            <a:pPr lvl="1"/>
            <a:r>
              <a:rPr lang="en-US" altLang="en-US"/>
              <a:t>Hypothyroid</a:t>
            </a:r>
          </a:p>
          <a:p>
            <a:pPr lvl="1"/>
            <a:r>
              <a:rPr lang="en-US" altLang="en-US"/>
              <a:t>Diabetes</a:t>
            </a:r>
          </a:p>
          <a:p>
            <a:r>
              <a:rPr lang="en-US" altLang="en-US"/>
              <a:t>Hematologic </a:t>
            </a:r>
          </a:p>
          <a:p>
            <a:pPr lvl="1"/>
            <a:r>
              <a:rPr lang="en-US" altLang="en-US"/>
              <a:t>Neonatal leukemoid reaction</a:t>
            </a:r>
          </a:p>
          <a:p>
            <a:pPr lvl="1"/>
            <a:r>
              <a:rPr lang="en-US" altLang="en-US"/>
              <a:t>Increased risk of leukemia</a:t>
            </a: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4">
            <a:extLst>
              <a:ext uri="{FF2B5EF4-FFF2-40B4-BE49-F238E27FC236}">
                <a16:creationId xmlns:a16="http://schemas.microsoft.com/office/drawing/2014/main" id="{43074DD5-5566-439F-BE22-EE9CE4BD0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#7</a:t>
            </a:r>
          </a:p>
        </p:txBody>
      </p:sp>
      <p:sp>
        <p:nvSpPr>
          <p:cNvPr id="86019" name="Rectangle 5">
            <a:extLst>
              <a:ext uri="{FF2B5EF4-FFF2-40B4-BE49-F238E27FC236}">
                <a16:creationId xmlns:a16="http://schemas.microsoft.com/office/drawing/2014/main" id="{0FF61FBA-0289-F42E-BDDB-55720117F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Female infant with a single umbilical artery.  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Profound psychomotor delay, mental retardation, hypotonia, and seizures 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Low birth weight, microcephaly, micrognathia, closed fists with overlapping fingers.</a:t>
            </a:r>
          </a:p>
        </p:txBody>
      </p:sp>
      <p:pic>
        <p:nvPicPr>
          <p:cNvPr id="86020" name="Picture 1">
            <a:extLst>
              <a:ext uri="{FF2B5EF4-FFF2-40B4-BE49-F238E27FC236}">
                <a16:creationId xmlns:a16="http://schemas.microsoft.com/office/drawing/2014/main" id="{2465CB31-35AE-ECCD-3716-CDBA11768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648200"/>
            <a:ext cx="1770063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2">
            <a:extLst>
              <a:ext uri="{FF2B5EF4-FFF2-40B4-BE49-F238E27FC236}">
                <a16:creationId xmlns:a16="http://schemas.microsoft.com/office/drawing/2014/main" id="{CD7B13DE-61B2-53B4-F32E-E313FAE8D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006975"/>
            <a:ext cx="2362200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380D9F99-195C-CD3F-500B-7E2516D1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Which of the following is the most likely genetic syndrome?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518F6154-F024-D883-2973-552AF0CB493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508500" y="1651000"/>
          <a:ext cx="4572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4571989" imgH="5143584" progId="MSGraph.Chart.8">
                  <p:embed followColorScheme="full"/>
                </p:oleObj>
              </mc:Choice>
              <mc:Fallback>
                <p:oleObj name="Chart" r:id="rId5" imgW="4571989" imgH="514358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518F6154-F024-D883-2973-552AF0CB49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1651000"/>
                        <a:ext cx="457200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TPAnswers">
            <a:extLst>
              <a:ext uri="{FF2B5EF4-FFF2-40B4-BE49-F238E27FC236}">
                <a16:creationId xmlns:a16="http://schemas.microsoft.com/office/drawing/2014/main" id="{F751D771-2BDE-0152-527E-17B661BFBB07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7200" y="1600200"/>
            <a:ext cx="4114800" cy="4324350"/>
          </a:xfrm>
        </p:spPr>
        <p:txBody>
          <a:bodyPr/>
          <a:lstStyle/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VACTERL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Holt-Oram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Pulmonary Atresia with multiple collaterals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Kabuki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Marfan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>
            <a:extLst>
              <a:ext uri="{FF2B5EF4-FFF2-40B4-BE49-F238E27FC236}">
                <a16:creationId xmlns:a16="http://schemas.microsoft.com/office/drawing/2014/main" id="{842F68BC-6F83-545B-CA7E-C078C08B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#7</a:t>
            </a:r>
          </a:p>
        </p:txBody>
      </p:sp>
      <p:sp>
        <p:nvSpPr>
          <p:cNvPr id="88067" name="Content Placeholder 2">
            <a:extLst>
              <a:ext uri="{FF2B5EF4-FFF2-40B4-BE49-F238E27FC236}">
                <a16:creationId xmlns:a16="http://schemas.microsoft.com/office/drawing/2014/main" id="{C3B06E03-2EFB-610E-9AB2-77C9CDF6B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There is microcephaly, cerebellar hypoplasia, microopthalmia, low set, malformed ears, and a short sternum</a:t>
            </a:r>
          </a:p>
          <a:p>
            <a:r>
              <a:rPr lang="en-US" altLang="en-US"/>
              <a:t>3/6 holosystolic murmur LLSB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88068" name="Picture 3">
            <a:extLst>
              <a:ext uri="{FF2B5EF4-FFF2-40B4-BE49-F238E27FC236}">
                <a16:creationId xmlns:a16="http://schemas.microsoft.com/office/drawing/2014/main" id="{440874A6-DE58-A783-4CE7-B5982892F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79813"/>
            <a:ext cx="2743200" cy="325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77FB009D-FD39-4FAA-3448-DA3BB8FA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What is the likelihood of congenital heart disease in this child?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5FD65C2F-06C0-0D56-218F-DB3173BF35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261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2638331" progId="MSGraph.Chart.8">
                  <p:embed followColorScheme="full"/>
                </p:oleObj>
              </mc:Choice>
              <mc:Fallback>
                <p:oleObj name="Chart" r:id="rId5" imgW="9143977" imgH="2638331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5FD65C2F-06C0-0D56-218F-DB3173BF35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261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TPAnswers">
            <a:extLst>
              <a:ext uri="{FF2B5EF4-FFF2-40B4-BE49-F238E27FC236}">
                <a16:creationId xmlns:a16="http://schemas.microsoft.com/office/drawing/2014/main" id="{E5CF3C56-9AEE-7C29-418D-61DFF099C717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 lvl="1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/>
              <a:t>(A) under 5%</a:t>
            </a:r>
          </a:p>
          <a:p>
            <a:pPr lvl="1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/>
              <a:t>(B) 10%</a:t>
            </a:r>
          </a:p>
          <a:p>
            <a:pPr lvl="1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/>
              <a:t>(C) 20%</a:t>
            </a:r>
          </a:p>
          <a:p>
            <a:pPr lvl="1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/>
              <a:t>(D) 50%</a:t>
            </a:r>
          </a:p>
          <a:p>
            <a:pPr lvl="1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/>
              <a:t>(E) Over 90%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0138D75C-AAB5-9707-D198-6E429A8A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What is the most likely genetic condition?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9620D763-016C-E52E-F89C-7D0F3C38A9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261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2638331" progId="MSGraph.Chart.8">
                  <p:embed followColorScheme="full"/>
                </p:oleObj>
              </mc:Choice>
              <mc:Fallback>
                <p:oleObj name="Chart" r:id="rId5" imgW="9143977" imgH="2638331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9620D763-016C-E52E-F89C-7D0F3C38A9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261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6" name="TPAnswers">
            <a:extLst>
              <a:ext uri="{FF2B5EF4-FFF2-40B4-BE49-F238E27FC236}">
                <a16:creationId xmlns:a16="http://schemas.microsoft.com/office/drawing/2014/main" id="{B051AC4F-36EE-9401-0961-F562102F1525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 lvl="1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/>
              <a:t>(A) Trisomy 18</a:t>
            </a:r>
          </a:p>
          <a:p>
            <a:pPr lvl="1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/>
              <a:t>(B) Trisomy 13</a:t>
            </a:r>
          </a:p>
          <a:p>
            <a:pPr lvl="1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/>
              <a:t>(C) Wolf-Hirchhorn Syndrome</a:t>
            </a:r>
          </a:p>
          <a:p>
            <a:pPr lvl="1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/>
              <a:t>(D) Rett syndrome</a:t>
            </a:r>
          </a:p>
          <a:p>
            <a:pPr lvl="1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/>
              <a:t>(E) Prader Willi</a:t>
            </a:r>
            <a:endParaRPr lang="en-US" altLang="en-US" sz="32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>
            <a:extLst>
              <a:ext uri="{FF2B5EF4-FFF2-40B4-BE49-F238E27FC236}">
                <a16:creationId xmlns:a16="http://schemas.microsoft.com/office/drawing/2014/main" id="{6D329F19-C4F3-220F-DBDB-52AADE6E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Trisomy 18</a:t>
            </a:r>
          </a:p>
        </p:txBody>
      </p:sp>
      <p:sp>
        <p:nvSpPr>
          <p:cNvPr id="91139" name="Content Placeholder 2">
            <a:extLst>
              <a:ext uri="{FF2B5EF4-FFF2-40B4-BE49-F238E27FC236}">
                <a16:creationId xmlns:a16="http://schemas.microsoft.com/office/drawing/2014/main" id="{59C6F6B5-42F2-93DE-6DBB-5D1F6319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Additional malformations include</a:t>
            </a:r>
          </a:p>
          <a:p>
            <a:pPr lvl="1"/>
            <a:r>
              <a:rPr lang="en-US" altLang="en-US"/>
              <a:t>Pulmonary hypoplasia</a:t>
            </a:r>
          </a:p>
          <a:p>
            <a:pPr lvl="1"/>
            <a:r>
              <a:rPr lang="en-US" altLang="en-US"/>
              <a:t>GI abnormalities</a:t>
            </a:r>
          </a:p>
          <a:p>
            <a:pPr lvl="1"/>
            <a:r>
              <a:rPr lang="en-US" altLang="en-US"/>
              <a:t>GU abnormalities</a:t>
            </a:r>
          </a:p>
          <a:p>
            <a:pPr lvl="1"/>
            <a:r>
              <a:rPr lang="en-US" altLang="en-US"/>
              <a:t>Endocrine </a:t>
            </a:r>
          </a:p>
          <a:p>
            <a:pPr lvl="2"/>
            <a:r>
              <a:rPr lang="en-US" altLang="en-US"/>
              <a:t>Thymic, thyroid, and adrenal hypoplasia 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>
            <a:extLst>
              <a:ext uri="{FF2B5EF4-FFF2-40B4-BE49-F238E27FC236}">
                <a16:creationId xmlns:a16="http://schemas.microsoft.com/office/drawing/2014/main" id="{6744B378-FEE3-ED4B-F454-AC9F6813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Trisomy 18</a:t>
            </a:r>
          </a:p>
        </p:txBody>
      </p:sp>
      <p:sp>
        <p:nvSpPr>
          <p:cNvPr id="92163" name="Content Placeholder 2">
            <a:extLst>
              <a:ext uri="{FF2B5EF4-FFF2-40B4-BE49-F238E27FC236}">
                <a16:creationId xmlns:a16="http://schemas.microsoft.com/office/drawing/2014/main" id="{C59D50AB-EA51-9F9D-2AF3-EF4E10C7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Most common cardiac problems</a:t>
            </a:r>
          </a:p>
          <a:p>
            <a:pPr lvl="1"/>
            <a:r>
              <a:rPr lang="en-US" altLang="en-US"/>
              <a:t>VSD, ASD, PDA, TOF, coarctation of aorta, bicuspid aortic or pulmonary valve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4">
            <a:extLst>
              <a:ext uri="{FF2B5EF4-FFF2-40B4-BE49-F238E27FC236}">
                <a16:creationId xmlns:a16="http://schemas.microsoft.com/office/drawing/2014/main" id="{F5018291-F499-EA02-DF83-4FE2C87E9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#8</a:t>
            </a:r>
          </a:p>
        </p:txBody>
      </p:sp>
      <p:sp>
        <p:nvSpPr>
          <p:cNvPr id="93187" name="Rectangle 5">
            <a:extLst>
              <a:ext uri="{FF2B5EF4-FFF2-40B4-BE49-F238E27FC236}">
                <a16:creationId xmlns:a16="http://schemas.microsoft.com/office/drawing/2014/main" id="{1B60C73B-74E8-73AC-9B79-D58DA01DF1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6 year-old short boy, WCC  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CV: Early systolic click at USB, followed by a 3/6 SEM at LUSB.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>
            <a:extLst>
              <a:ext uri="{FF2B5EF4-FFF2-40B4-BE49-F238E27FC236}">
                <a16:creationId xmlns:a16="http://schemas.microsoft.com/office/drawing/2014/main" id="{1E44B0E3-D549-27E5-F828-29ED9CF6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5235" name="Content Placeholder 2">
            <a:extLst>
              <a:ext uri="{FF2B5EF4-FFF2-40B4-BE49-F238E27FC236}">
                <a16:creationId xmlns:a16="http://schemas.microsoft.com/office/drawing/2014/main" id="{7820B697-233B-7A77-7125-B2F6566FE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5236" name="Picture 4" descr="M5">
            <a:extLst>
              <a:ext uri="{FF2B5EF4-FFF2-40B4-BE49-F238E27FC236}">
                <a16:creationId xmlns:a16="http://schemas.microsoft.com/office/drawing/2014/main" id="{80196505-471A-46E9-D6BB-D57D12A6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6"/>
          <a:stretch>
            <a:fillRect/>
          </a:stretch>
        </p:blipFill>
        <p:spPr bwMode="auto">
          <a:xfrm>
            <a:off x="36513" y="1066800"/>
            <a:ext cx="9107487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4FBBF72C-A949-F8BD-8459-0D9E18B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Which of the following is the most likely cardiac defect?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112E5A7F-EBCD-36E6-A6BC-72E477EDB5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3114764" progId="MSGraph.Chart.8">
                  <p:embed followColorScheme="full"/>
                </p:oleObj>
              </mc:Choice>
              <mc:Fallback>
                <p:oleObj name="Chart" r:id="rId5" imgW="9143977" imgH="311476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112E5A7F-EBCD-36E6-A6BC-72E477EDB5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309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0" name="TPAnswers">
            <a:extLst>
              <a:ext uri="{FF2B5EF4-FFF2-40B4-BE49-F238E27FC236}">
                <a16:creationId xmlns:a16="http://schemas.microsoft.com/office/drawing/2014/main" id="{56FDD7C2-85AC-CD2F-B9E7-AB586853BCE8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Aortic stenosis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VSD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ASD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Pulmonary stenosis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PDA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96336A2D-B4EC-D05C-BBC1-ED836C5A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7283" name="Content Placeholder 2">
            <a:extLst>
              <a:ext uri="{FF2B5EF4-FFF2-40B4-BE49-F238E27FC236}">
                <a16:creationId xmlns:a16="http://schemas.microsoft.com/office/drawing/2014/main" id="{93DB9D8E-FED9-2F1B-8109-59D95F96E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7284" name="Picture 2" descr="File:Noonan syndrome.PNG">
            <a:hlinkClick r:id="rId3"/>
            <a:extLst>
              <a:ext uri="{FF2B5EF4-FFF2-40B4-BE49-F238E27FC236}">
                <a16:creationId xmlns:a16="http://schemas.microsoft.com/office/drawing/2014/main" id="{AA62AD56-8D53-1B3E-4A13-E55C6A10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018F7C92-E0CD-8418-1B51-58BE94E4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8307" name="Content Placeholder 2">
            <a:extLst>
              <a:ext uri="{FF2B5EF4-FFF2-40B4-BE49-F238E27FC236}">
                <a16:creationId xmlns:a16="http://schemas.microsoft.com/office/drawing/2014/main" id="{1F74F4E3-7BD0-B048-F9B8-95175D426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8308" name="Picture 2" descr="http://www.norditropinhcp.com/Content/images/zoomedia/growth-hormone/img_noonan-syndrome.gif">
            <a:hlinkClick r:id="rId3"/>
            <a:extLst>
              <a:ext uri="{FF2B5EF4-FFF2-40B4-BE49-F238E27FC236}">
                <a16:creationId xmlns:a16="http://schemas.microsoft.com/office/drawing/2014/main" id="{0A45DF04-ECE9-567B-4E6F-304846CC5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0663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A657887-9624-2359-552C-650CBC85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Holt-Oram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D9B8CC3-7779-8E28-09E4-D0D7EDD04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Typically Autosomal Dominant</a:t>
            </a:r>
          </a:p>
          <a:p>
            <a:pPr lvl="1"/>
            <a:r>
              <a:rPr lang="en-US" altLang="en-US" b="1"/>
              <a:t>TBX5 gene mutation</a:t>
            </a:r>
          </a:p>
          <a:p>
            <a:pPr lvl="1"/>
            <a:r>
              <a:rPr lang="en-US" altLang="en-US"/>
              <a:t>Preaxial radial ray abnormalities of upper limbs</a:t>
            </a:r>
          </a:p>
          <a:p>
            <a:r>
              <a:rPr lang="en-US" altLang="en-US"/>
              <a:t>Severe (phocemelia) or more mild (hypoplasia) of involved bones</a:t>
            </a:r>
          </a:p>
          <a:p>
            <a:r>
              <a:rPr lang="en-US" altLang="en-US"/>
              <a:t>Cardiac conduction defects can be present</a:t>
            </a:r>
          </a:p>
        </p:txBody>
      </p:sp>
    </p:spTree>
    <p:custDataLst>
      <p:tags r:id="rId1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3A5A3DEF-5136-08CC-EFE3-DDCD8CE0B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Which of the following is the most likely diagnosis?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BC7EBE38-6B90-D46F-44E2-F94954789F9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261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2638331" progId="MSGraph.Chart.8">
                  <p:embed followColorScheme="full"/>
                </p:oleObj>
              </mc:Choice>
              <mc:Fallback>
                <p:oleObj name="Chart" r:id="rId5" imgW="9143977" imgH="2638331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BC7EBE38-6B90-D46F-44E2-F94954789F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261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2" name="TPAnswers">
            <a:extLst>
              <a:ext uri="{FF2B5EF4-FFF2-40B4-BE49-F238E27FC236}">
                <a16:creationId xmlns:a16="http://schemas.microsoft.com/office/drawing/2014/main" id="{545AC69E-8315-6801-9B6B-B84FD613D040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 lvl="1">
              <a:spcBef>
                <a:spcPct val="20000"/>
              </a:spcBef>
              <a:buSzPct val="65000"/>
              <a:buFont typeface="Georgia" panose="02040502050405020303" pitchFamily="18" charset="0"/>
              <a:buNone/>
            </a:pPr>
            <a:r>
              <a:rPr lang="en-US" altLang="en-US"/>
              <a:t>(A) Leopard syndrome</a:t>
            </a:r>
          </a:p>
          <a:p>
            <a:pPr lvl="1">
              <a:spcBef>
                <a:spcPct val="20000"/>
              </a:spcBef>
              <a:buSzPct val="65000"/>
              <a:buFont typeface="Georgia" panose="02040502050405020303" pitchFamily="18" charset="0"/>
              <a:buNone/>
            </a:pPr>
            <a:r>
              <a:rPr lang="en-US" altLang="en-US"/>
              <a:t>(B) Noonan syndrome</a:t>
            </a:r>
          </a:p>
          <a:p>
            <a:pPr lvl="1">
              <a:spcBef>
                <a:spcPct val="20000"/>
              </a:spcBef>
              <a:buSzPct val="65000"/>
              <a:buFont typeface="Georgia" panose="02040502050405020303" pitchFamily="18" charset="0"/>
              <a:buNone/>
            </a:pPr>
            <a:r>
              <a:rPr lang="en-US" altLang="en-US"/>
              <a:t>(C) Klippel-Feil syndrome</a:t>
            </a:r>
          </a:p>
          <a:p>
            <a:pPr lvl="1">
              <a:spcBef>
                <a:spcPct val="20000"/>
              </a:spcBef>
              <a:buSzPct val="65000"/>
              <a:buFont typeface="Georgia" panose="02040502050405020303" pitchFamily="18" charset="0"/>
              <a:buNone/>
            </a:pPr>
            <a:r>
              <a:rPr lang="en-US" altLang="en-US"/>
              <a:t>(D) Lesch-Nyhan syndrome</a:t>
            </a:r>
          </a:p>
          <a:p>
            <a:pPr lvl="1">
              <a:spcBef>
                <a:spcPct val="20000"/>
              </a:spcBef>
              <a:buSzPct val="65000"/>
              <a:buFont typeface="Georgia" panose="02040502050405020303" pitchFamily="18" charset="0"/>
              <a:buNone/>
            </a:pPr>
            <a:r>
              <a:rPr lang="en-US" altLang="en-US"/>
              <a:t>(E) Menkes disease</a:t>
            </a:r>
            <a:endParaRPr lang="en-US" altLang="en-US" sz="32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A155AAB7-EB87-2997-9250-4AFFA667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Genetics in Noonan Syndrome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B3E8DC0B-D480-C0BE-8E6D-1036B6D54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Mutation in </a:t>
            </a:r>
            <a:r>
              <a:rPr lang="en-US" altLang="en-US" i="1"/>
              <a:t>PTPN11</a:t>
            </a:r>
            <a:r>
              <a:rPr lang="en-US" altLang="en-US"/>
              <a:t> (50%), </a:t>
            </a:r>
            <a:r>
              <a:rPr lang="en-US" altLang="en-US" i="1"/>
              <a:t>SOS1</a:t>
            </a:r>
            <a:r>
              <a:rPr lang="en-US" altLang="en-US"/>
              <a:t> (13%)</a:t>
            </a:r>
          </a:p>
        </p:txBody>
      </p:sp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B7DCC8FE-10F4-030B-6B9D-87604C6F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Genetic defects</a:t>
            </a:r>
          </a:p>
        </p:txBody>
      </p:sp>
      <p:sp>
        <p:nvSpPr>
          <p:cNvPr id="101379" name="Content Placeholder 2">
            <a:extLst>
              <a:ext uri="{FF2B5EF4-FFF2-40B4-BE49-F238E27FC236}">
                <a16:creationId xmlns:a16="http://schemas.microsoft.com/office/drawing/2014/main" id="{2EE32E6F-8B94-DE7C-D4FF-08A616751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Pulmonary stenosis (20-50%)</a:t>
            </a:r>
          </a:p>
          <a:p>
            <a:r>
              <a:rPr lang="en-US" altLang="en-US"/>
              <a:t>HCM (20-30%)</a:t>
            </a:r>
          </a:p>
          <a:p>
            <a:r>
              <a:rPr lang="en-US" altLang="en-US"/>
              <a:t>EKG abnormalities (90%)</a:t>
            </a:r>
          </a:p>
          <a:p>
            <a:pPr lvl="1"/>
            <a:r>
              <a:rPr lang="en-US" altLang="en-US"/>
              <a:t>Axis deviation most common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1567433A-50FA-051D-067D-4A5141B9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1066800"/>
          </a:xfrm>
        </p:spPr>
        <p:txBody>
          <a:bodyPr/>
          <a:lstStyle/>
          <a:p>
            <a:pPr algn="ctr"/>
            <a:r>
              <a:rPr lang="en-US" altLang="en-US"/>
              <a:t>Neonatal features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B69286DA-CA2E-3760-F72A-C0C9375AE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52600"/>
            <a:ext cx="4953000" cy="4324350"/>
          </a:xfrm>
        </p:spPr>
        <p:txBody>
          <a:bodyPr/>
          <a:lstStyle/>
          <a:p>
            <a:r>
              <a:rPr lang="en-US" altLang="en-US"/>
              <a:t>Tall forehead</a:t>
            </a:r>
          </a:p>
          <a:p>
            <a:r>
              <a:rPr lang="en-US" altLang="en-US"/>
              <a:t>Hypertelorism </a:t>
            </a:r>
          </a:p>
          <a:p>
            <a:r>
              <a:rPr lang="en-US" altLang="en-US"/>
              <a:t>Downslanting palpebral fissures</a:t>
            </a:r>
          </a:p>
          <a:p>
            <a:r>
              <a:rPr lang="en-US" altLang="en-US"/>
              <a:t>Posteriorly rotated ears</a:t>
            </a:r>
          </a:p>
        </p:txBody>
      </p:sp>
      <p:pic>
        <p:nvPicPr>
          <p:cNvPr id="102404" name="Picture 3">
            <a:extLst>
              <a:ext uri="{FF2B5EF4-FFF2-40B4-BE49-F238E27FC236}">
                <a16:creationId xmlns:a16="http://schemas.microsoft.com/office/drawing/2014/main" id="{9DF4CB2D-935F-444F-CE8D-4EF6A9A8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430463"/>
            <a:ext cx="32988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4">
            <a:extLst>
              <a:ext uri="{FF2B5EF4-FFF2-40B4-BE49-F238E27FC236}">
                <a16:creationId xmlns:a16="http://schemas.microsoft.com/office/drawing/2014/main" id="{8B0BD73B-7261-DA77-5CB0-826D4142F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00550"/>
            <a:ext cx="3276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>
            <a:extLst>
              <a:ext uri="{FF2B5EF4-FFF2-40B4-BE49-F238E27FC236}">
                <a16:creationId xmlns:a16="http://schemas.microsoft.com/office/drawing/2014/main" id="{971E424C-D9C0-9B83-E2DE-A88A016F04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#9</a:t>
            </a:r>
          </a:p>
        </p:txBody>
      </p:sp>
      <p:sp>
        <p:nvSpPr>
          <p:cNvPr id="103427" name="Rectangle 5">
            <a:extLst>
              <a:ext uri="{FF2B5EF4-FFF2-40B4-BE49-F238E27FC236}">
                <a16:creationId xmlns:a16="http://schemas.microsoft.com/office/drawing/2014/main" id="{BB4DC16F-6C4A-F796-2569-D7817EB1E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12 year-old short female WCC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PE: </a:t>
            </a:r>
          </a:p>
          <a:p>
            <a:pPr lvl="1"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Apical ejection click, </a:t>
            </a:r>
          </a:p>
          <a:p>
            <a:pPr lvl="1"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2/6 SEM base that radiates to the carotids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E33CD43D-D6E1-DC2A-13A5-86E2E6AF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5475" name="Content Placeholder 2">
            <a:extLst>
              <a:ext uri="{FF2B5EF4-FFF2-40B4-BE49-F238E27FC236}">
                <a16:creationId xmlns:a16="http://schemas.microsoft.com/office/drawing/2014/main" id="{32C593B0-940D-3F43-8381-1884321C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05476" name="Picture 4" descr="M4">
            <a:extLst>
              <a:ext uri="{FF2B5EF4-FFF2-40B4-BE49-F238E27FC236}">
                <a16:creationId xmlns:a16="http://schemas.microsoft.com/office/drawing/2014/main" id="{310DAB08-3713-8581-BED5-120AE3F92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6"/>
          <a:stretch>
            <a:fillRect/>
          </a:stretch>
        </p:blipFill>
        <p:spPr bwMode="auto">
          <a:xfrm>
            <a:off x="76200" y="1143000"/>
            <a:ext cx="8982075" cy="50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7312748E-6DEC-CE45-2EFD-F1BA1A476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Which of the following is the most likely cardiac defect?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28631FE6-A977-59DD-83EB-941067B7E82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3114764" progId="MSGraph.Chart.8">
                  <p:embed followColorScheme="full"/>
                </p:oleObj>
              </mc:Choice>
              <mc:Fallback>
                <p:oleObj name="Chart" r:id="rId5" imgW="9143977" imgH="311476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28631FE6-A977-59DD-83EB-941067B7E8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309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0" name="TPAnswers">
            <a:extLst>
              <a:ext uri="{FF2B5EF4-FFF2-40B4-BE49-F238E27FC236}">
                <a16:creationId xmlns:a16="http://schemas.microsoft.com/office/drawing/2014/main" id="{410DD1C6-B0D8-B771-D136-480BDA3A46BD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Aortic stenosis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VSD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ASD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Pulmonary stenosis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PDA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8F274F13-26F3-3D73-59F1-4A38E245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76B5AD8B-74E2-78C5-AF4C-515F569F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07524" name="Picture 2" descr="MGA2-11-14_Turner">
            <a:extLst>
              <a:ext uri="{FF2B5EF4-FFF2-40B4-BE49-F238E27FC236}">
                <a16:creationId xmlns:a16="http://schemas.microsoft.com/office/drawing/2014/main" id="{AE65353D-A4D6-C7D7-9620-EC4F2383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E51A6C51-17C2-55C0-BC1E-972EFCD3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What is the most likely genetic defect?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0CF0A19C-73F4-AC56-C5C3-62C4DC0F5AE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3114764" progId="MSGraph.Chart.8">
                  <p:embed followColorScheme="full"/>
                </p:oleObj>
              </mc:Choice>
              <mc:Fallback>
                <p:oleObj name="Chart" r:id="rId5" imgW="9143977" imgH="3114764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0CF0A19C-73F4-AC56-C5C3-62C4DC0F5A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309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8" name="TPAnswers">
            <a:extLst>
              <a:ext uri="{FF2B5EF4-FFF2-40B4-BE49-F238E27FC236}">
                <a16:creationId xmlns:a16="http://schemas.microsoft.com/office/drawing/2014/main" id="{776C1339-3881-182D-632E-CA677F34E1D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Turner syndrome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VATER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Treacher-Collins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Stickler syndrome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Sotos syndrome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>
            <a:extLst>
              <a:ext uri="{FF2B5EF4-FFF2-40B4-BE49-F238E27FC236}">
                <a16:creationId xmlns:a16="http://schemas.microsoft.com/office/drawing/2014/main" id="{5FCE4409-C32C-78FE-9367-EF3321763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Your Diagnosis</a:t>
            </a:r>
          </a:p>
        </p:txBody>
      </p:sp>
      <p:sp>
        <p:nvSpPr>
          <p:cNvPr id="109571" name="Rectangle 5">
            <a:extLst>
              <a:ext uri="{FF2B5EF4-FFF2-40B4-BE49-F238E27FC236}">
                <a16:creationId xmlns:a16="http://schemas.microsoft.com/office/drawing/2014/main" id="{E1CE006E-A0F1-E468-D9A7-58922B0A90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Turner Syndrome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B6783341-BDFD-35DA-707F-8E34C2DB4C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#2</a:t>
            </a:r>
          </a:p>
        </p:txBody>
      </p:sp>
      <p:sp>
        <p:nvSpPr>
          <p:cNvPr id="16387" name="Rectangle 5">
            <a:extLst>
              <a:ext uri="{FF2B5EF4-FFF2-40B4-BE49-F238E27FC236}">
                <a16:creationId xmlns:a16="http://schemas.microsoft.com/office/drawing/2014/main" id="{CF52DC88-6037-3DD9-C53D-BA92E4D60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Hx – 1 year-old boy with mild mental retardation and 2 day Hx of URI symptoms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PE - 5/6 SEM URSB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BP 107/60 mm Hg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Calcium is 12mg/dL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EF8CA896-606B-A8DA-4AF5-6E36FB3C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Turner syndrome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6C1092D-4BA1-1138-0326-05470E0CC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Caused by a complete or partial X chromosome monosomy.</a:t>
            </a:r>
          </a:p>
          <a:p>
            <a:r>
              <a:rPr lang="en-US" altLang="en-US"/>
              <a:t>Risk of developing gonadoblastoma</a:t>
            </a:r>
          </a:p>
        </p:txBody>
      </p:sp>
    </p:spTree>
    <p:custDataLst>
      <p:tags r:id="rId1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:a16="http://schemas.microsoft.com/office/drawing/2014/main" id="{5FD05229-A4AD-1C56-6FF0-A0A816B5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Turner syndrome</a:t>
            </a:r>
          </a:p>
        </p:txBody>
      </p:sp>
      <p:sp>
        <p:nvSpPr>
          <p:cNvPr id="112643" name="Content Placeholder 2">
            <a:extLst>
              <a:ext uri="{FF2B5EF4-FFF2-40B4-BE49-F238E27FC236}">
                <a16:creationId xmlns:a16="http://schemas.microsoft.com/office/drawing/2014/main" id="{46AE59C0-A495-5D94-45FC-D9C5FC20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Congenital heart defects (30%)</a:t>
            </a:r>
          </a:p>
          <a:p>
            <a:pPr lvl="1"/>
            <a:r>
              <a:rPr lang="en-US" altLang="en-US"/>
              <a:t>Coarctation of the aorta</a:t>
            </a:r>
          </a:p>
          <a:p>
            <a:pPr lvl="1"/>
            <a:r>
              <a:rPr lang="en-US" altLang="en-US"/>
              <a:t>Bicuspid aortic valve</a:t>
            </a:r>
          </a:p>
          <a:p>
            <a:pPr lvl="1"/>
            <a:r>
              <a:rPr lang="en-US" altLang="en-US"/>
              <a:t>Aortic stenosis</a:t>
            </a:r>
          </a:p>
          <a:p>
            <a:pPr lvl="1"/>
            <a:r>
              <a:rPr lang="en-US" altLang="en-US"/>
              <a:t>Aortic root dilation (aneurysm)</a:t>
            </a:r>
          </a:p>
        </p:txBody>
      </p:sp>
    </p:spTree>
    <p:custDataLst>
      <p:tags r:id="rId1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4">
            <a:extLst>
              <a:ext uri="{FF2B5EF4-FFF2-40B4-BE49-F238E27FC236}">
                <a16:creationId xmlns:a16="http://schemas.microsoft.com/office/drawing/2014/main" id="{41E31E5A-7DA7-4A14-EA7E-2680657C2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#10</a:t>
            </a:r>
          </a:p>
        </p:txBody>
      </p:sp>
      <p:sp>
        <p:nvSpPr>
          <p:cNvPr id="113667" name="Rectangle 5">
            <a:extLst>
              <a:ext uri="{FF2B5EF4-FFF2-40B4-BE49-F238E27FC236}">
                <a16:creationId xmlns:a16="http://schemas.microsoft.com/office/drawing/2014/main" id="{0FDC79FC-5958-DA46-298A-E76A3AF52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12 year old boy with a history of syncope.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Family history is significant for a father who drowned unexpectedly while at swimming.  He was a member of the varsity swim team.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Paternal uncle has a history of syncope.</a:t>
            </a:r>
          </a:p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Paternal grandfather with a history of sudden death  from unknown causes at 22 years of age.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6">
            <a:extLst>
              <a:ext uri="{FF2B5EF4-FFF2-40B4-BE49-F238E27FC236}">
                <a16:creationId xmlns:a16="http://schemas.microsoft.com/office/drawing/2014/main" id="{3110F2B4-F218-F194-3266-B8DC1257E3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Long QT syndrome</a:t>
            </a:r>
          </a:p>
        </p:txBody>
      </p:sp>
      <p:pic>
        <p:nvPicPr>
          <p:cNvPr id="115715" name="Picture 2" descr="kornas2">
            <a:extLst>
              <a:ext uri="{FF2B5EF4-FFF2-40B4-BE49-F238E27FC236}">
                <a16:creationId xmlns:a16="http://schemas.microsoft.com/office/drawing/2014/main" id="{5967080F-D95F-DE69-8C48-31625861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"/>
          <a:stretch>
            <a:fillRect/>
          </a:stretch>
        </p:blipFill>
        <p:spPr bwMode="auto">
          <a:xfrm>
            <a:off x="-4763" y="76200"/>
            <a:ext cx="9155113" cy="672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>
            <a:extLst>
              <a:ext uri="{FF2B5EF4-FFF2-40B4-BE49-F238E27FC236}">
                <a16:creationId xmlns:a16="http://schemas.microsoft.com/office/drawing/2014/main" id="{B0281D0A-E4A1-4260-B889-6C7C62DD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Which of the following is the most likely diagnosis?</a:t>
            </a:r>
          </a:p>
        </p:txBody>
      </p:sp>
      <p:graphicFrame>
        <p:nvGraphicFramePr>
          <p:cNvPr id="4" name="TPChart">
            <a:extLst>
              <a:ext uri="{FF2B5EF4-FFF2-40B4-BE49-F238E27FC236}">
                <a16:creationId xmlns:a16="http://schemas.microsoft.com/office/drawing/2014/main" id="{17A35244-7DC5-7FB6-EA12-7DC99F0013D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7000" y="1473200"/>
          <a:ext cx="9144000" cy="373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9143977" imgH="3771782" progId="MSGraph.Chart.8">
                  <p:embed followColorScheme="full"/>
                </p:oleObj>
              </mc:Choice>
              <mc:Fallback>
                <p:oleObj name="Chart" r:id="rId5" imgW="9143977" imgH="3771782" progId="MSGraph.Chart.8">
                  <p:embed followColorScheme="full"/>
                  <p:pic>
                    <p:nvPicPr>
                      <p:cNvPr id="4" name="TPChart">
                        <a:extLst>
                          <a:ext uri="{FF2B5EF4-FFF2-40B4-BE49-F238E27FC236}">
                            <a16:creationId xmlns:a16="http://schemas.microsoft.com/office/drawing/2014/main" id="{17A35244-7DC5-7FB6-EA12-7DC99F0013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473200"/>
                        <a:ext cx="9144000" cy="373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4" name="TPAnswers">
            <a:extLst>
              <a:ext uri="{FF2B5EF4-FFF2-40B4-BE49-F238E27FC236}">
                <a16:creationId xmlns:a16="http://schemas.microsoft.com/office/drawing/2014/main" id="{602774A3-C0C7-0089-DDF1-B28DFF6EBE47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97000" y="1600200"/>
            <a:ext cx="8229600" cy="4525963"/>
          </a:xfrm>
        </p:spPr>
        <p:txBody>
          <a:bodyPr tIns="45719" bIns="45719"/>
          <a:lstStyle/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(A) Hypertrophic  cardiomyopathy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(B) Anomalous left coronary artery from the pulmonary artery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(C) Brugada syndrome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(D) Wolf Parkinson White</a:t>
            </a:r>
          </a:p>
          <a:p>
            <a:pPr marL="623888" indent="-514350">
              <a:spcBef>
                <a:spcPct val="20000"/>
              </a:spcBef>
              <a:buFont typeface="Georgia" panose="02040502050405020303" pitchFamily="18" charset="0"/>
              <a:buNone/>
            </a:pPr>
            <a:r>
              <a:rPr lang="en-US" altLang="en-US" sz="3200"/>
              <a:t>(E) Jervell and Lange-Nielsen syndrome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Dur="0" restart="neve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6">
            <a:extLst>
              <a:ext uri="{FF2B5EF4-FFF2-40B4-BE49-F238E27FC236}">
                <a16:creationId xmlns:a16="http://schemas.microsoft.com/office/drawing/2014/main" id="{122525B0-BE9D-5B53-3AD8-F7E2F37A39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Long QT syndrome</a:t>
            </a:r>
          </a:p>
        </p:txBody>
      </p:sp>
      <p:pic>
        <p:nvPicPr>
          <p:cNvPr id="118787" name="Picture 2" descr="kornas2">
            <a:extLst>
              <a:ext uri="{FF2B5EF4-FFF2-40B4-BE49-F238E27FC236}">
                <a16:creationId xmlns:a16="http://schemas.microsoft.com/office/drawing/2014/main" id="{D97F86D4-01B0-CE48-6EF7-526E5975A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"/>
          <a:stretch>
            <a:fillRect/>
          </a:stretch>
        </p:blipFill>
        <p:spPr bwMode="auto">
          <a:xfrm>
            <a:off x="-11113" y="90488"/>
            <a:ext cx="9155113" cy="672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Line 3">
            <a:extLst>
              <a:ext uri="{FF2B5EF4-FFF2-40B4-BE49-F238E27FC236}">
                <a16:creationId xmlns:a16="http://schemas.microsoft.com/office/drawing/2014/main" id="{0E12C3AA-E636-9CF5-1AD3-134D98E108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038600"/>
            <a:ext cx="609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EE96B58A-DF99-8A81-0ED8-A441041A7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114800"/>
            <a:ext cx="77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chemeClr val="accent2"/>
                </a:solidFill>
              </a:rPr>
              <a:t>0.66</a:t>
            </a:r>
          </a:p>
        </p:txBody>
      </p:sp>
      <p:sp>
        <p:nvSpPr>
          <p:cNvPr id="11269" name="Line 5">
            <a:extLst>
              <a:ext uri="{FF2B5EF4-FFF2-40B4-BE49-F238E27FC236}">
                <a16:creationId xmlns:a16="http://schemas.microsoft.com/office/drawing/2014/main" id="{8DC139B1-1782-B922-F48D-395492F1A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3352800"/>
            <a:ext cx="7620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57B62034-F037-03AE-91BD-0A8AF2787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895600"/>
            <a:ext cx="77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chemeClr val="accent2"/>
                </a:solidFill>
              </a:rPr>
              <a:t>0.84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5543FC7F-2A50-2E52-579E-54891803892A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508000"/>
            <a:ext cx="2862263" cy="584200"/>
            <a:chOff x="3024" y="320"/>
            <a:chExt cx="1803" cy="368"/>
          </a:xfrm>
        </p:grpSpPr>
        <p:sp>
          <p:nvSpPr>
            <p:cNvPr id="118806" name="Text Box 8">
              <a:extLst>
                <a:ext uri="{FF2B5EF4-FFF2-40B4-BE49-F238E27FC236}">
                  <a16:creationId xmlns:a16="http://schemas.microsoft.com/office/drawing/2014/main" id="{0C5C3FD4-A550-39B0-1708-EDB95E90F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20"/>
              <a:ext cx="180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 = 0.66 </a:t>
              </a:r>
              <a:r>
                <a:rPr lang="en-US" altLang="en-US" sz="3200">
                  <a:solidFill>
                    <a:srgbClr val="000000"/>
                  </a:solidFill>
                </a:rPr>
                <a:t>/</a:t>
              </a:r>
              <a:r>
                <a:rPr lang="en-US" altLang="en-US">
                  <a:solidFill>
                    <a:srgbClr val="000000"/>
                  </a:solidFill>
                </a:rPr>
                <a:t>        0.84  = </a:t>
              </a:r>
              <a:r>
                <a:rPr lang="en-US" altLang="en-US" sz="2000">
                  <a:solidFill>
                    <a:srgbClr val="FF0000"/>
                  </a:solidFill>
                </a:rPr>
                <a:t>0.72</a:t>
              </a:r>
            </a:p>
          </p:txBody>
        </p:sp>
        <p:grpSp>
          <p:nvGrpSpPr>
            <p:cNvPr id="118807" name="Group 9">
              <a:extLst>
                <a:ext uri="{FF2B5EF4-FFF2-40B4-BE49-F238E27FC236}">
                  <a16:creationId xmlns:a16="http://schemas.microsoft.com/office/drawing/2014/main" id="{F68940EA-7800-8A6B-0DC9-C5124FF604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432"/>
              <a:ext cx="480" cy="144"/>
              <a:chOff x="4560" y="720"/>
              <a:chExt cx="480" cy="144"/>
            </a:xfrm>
          </p:grpSpPr>
          <p:sp>
            <p:nvSpPr>
              <p:cNvPr id="118808" name="Line 10">
                <a:extLst>
                  <a:ext uri="{FF2B5EF4-FFF2-40B4-BE49-F238E27FC236}">
                    <a16:creationId xmlns:a16="http://schemas.microsoft.com/office/drawing/2014/main" id="{F1019795-1965-20A4-FE1F-E963466E7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720"/>
                <a:ext cx="384" cy="0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09" name="Line 11">
                <a:extLst>
                  <a:ext uri="{FF2B5EF4-FFF2-40B4-BE49-F238E27FC236}">
                    <a16:creationId xmlns:a16="http://schemas.microsoft.com/office/drawing/2014/main" id="{C13DA786-7259-1E3E-C0EB-F0B316787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08" y="720"/>
                <a:ext cx="48" cy="14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10" name="Line 12">
                <a:extLst>
                  <a:ext uri="{FF2B5EF4-FFF2-40B4-BE49-F238E27FC236}">
                    <a16:creationId xmlns:a16="http://schemas.microsoft.com/office/drawing/2014/main" id="{CB7EEAC8-3C0B-7EE1-E987-B6B52FF9F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768"/>
                <a:ext cx="48" cy="96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F48A8688-811D-D7F2-BC62-46E1638020D0}"/>
              </a:ext>
            </a:extLst>
          </p:cNvPr>
          <p:cNvGrpSpPr>
            <a:grpSpLocks/>
          </p:cNvGrpSpPr>
          <p:nvPr/>
        </p:nvGrpSpPr>
        <p:grpSpPr bwMode="auto">
          <a:xfrm>
            <a:off x="1993900" y="381000"/>
            <a:ext cx="2730500" cy="1117600"/>
            <a:chOff x="1304" y="256"/>
            <a:chExt cx="1720" cy="704"/>
          </a:xfrm>
        </p:grpSpPr>
        <p:sp>
          <p:nvSpPr>
            <p:cNvPr id="118795" name="Text Box 14">
              <a:extLst>
                <a:ext uri="{FF2B5EF4-FFF2-40B4-BE49-F238E27FC236}">
                  <a16:creationId xmlns:a16="http://schemas.microsoft.com/office/drawing/2014/main" id="{E540C1AF-082D-C7FB-96D7-F2C6B5783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4" y="256"/>
              <a:ext cx="12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chemeClr val="bg2"/>
                  </a:solidFill>
                </a:rPr>
                <a:t>	</a:t>
              </a:r>
              <a:r>
                <a:rPr lang="en-US" altLang="en-US" b="1">
                  <a:solidFill>
                    <a:schemeClr val="bg2"/>
                  </a:solidFill>
                </a:rPr>
                <a:t>QT(sec)</a:t>
              </a:r>
              <a:r>
                <a:rPr lang="en-US" altLang="en-US">
                  <a:solidFill>
                    <a:schemeClr val="bg2"/>
                  </a:solidFill>
                </a:rPr>
                <a:t> </a:t>
              </a:r>
            </a:p>
          </p:txBody>
        </p:sp>
        <p:grpSp>
          <p:nvGrpSpPr>
            <p:cNvPr id="118796" name="Group 15">
              <a:extLst>
                <a:ext uri="{FF2B5EF4-FFF2-40B4-BE49-F238E27FC236}">
                  <a16:creationId xmlns:a16="http://schemas.microsoft.com/office/drawing/2014/main" id="{DA4ACA72-D301-8C38-69A1-742006817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2" y="729"/>
              <a:ext cx="1079" cy="231"/>
              <a:chOff x="1882" y="729"/>
              <a:chExt cx="1079" cy="231"/>
            </a:xfrm>
          </p:grpSpPr>
          <p:sp>
            <p:nvSpPr>
              <p:cNvPr id="118799" name="Text Box 16">
                <a:extLst>
                  <a:ext uri="{FF2B5EF4-FFF2-40B4-BE49-F238E27FC236}">
                    <a16:creationId xmlns:a16="http://schemas.microsoft.com/office/drawing/2014/main" id="{96CB5436-5829-B90C-B249-231A2EB75A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3" y="729"/>
                <a:ext cx="7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b="1">
                    <a:solidFill>
                      <a:schemeClr val="bg2"/>
                    </a:solidFill>
                  </a:rPr>
                  <a:t>R-R (sec)</a:t>
                </a:r>
              </a:p>
            </p:txBody>
          </p:sp>
          <p:grpSp>
            <p:nvGrpSpPr>
              <p:cNvPr id="118800" name="Group 17">
                <a:extLst>
                  <a:ext uri="{FF2B5EF4-FFF2-40B4-BE49-F238E27FC236}">
                    <a16:creationId xmlns:a16="http://schemas.microsoft.com/office/drawing/2014/main" id="{A1CE70CF-9685-CA12-73A6-86F6D2A01D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2" y="729"/>
                <a:ext cx="1079" cy="226"/>
                <a:chOff x="1882" y="729"/>
                <a:chExt cx="1079" cy="226"/>
              </a:xfrm>
            </p:grpSpPr>
            <p:sp>
              <p:nvSpPr>
                <p:cNvPr id="118801" name="Line 18">
                  <a:extLst>
                    <a:ext uri="{FF2B5EF4-FFF2-40B4-BE49-F238E27FC236}">
                      <a16:creationId xmlns:a16="http://schemas.microsoft.com/office/drawing/2014/main" id="{564C4E04-1B36-B574-E493-37A24C0CC6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73" y="729"/>
                  <a:ext cx="888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802" name="Line 19">
                  <a:extLst>
                    <a:ext uri="{FF2B5EF4-FFF2-40B4-BE49-F238E27FC236}">
                      <a16:creationId xmlns:a16="http://schemas.microsoft.com/office/drawing/2014/main" id="{06F59E4D-26FB-4BC5-AD9E-7C1BC03A88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61" y="729"/>
                  <a:ext cx="0" cy="75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803" name="Line 20">
                  <a:extLst>
                    <a:ext uri="{FF2B5EF4-FFF2-40B4-BE49-F238E27FC236}">
                      <a16:creationId xmlns:a16="http://schemas.microsoft.com/office/drawing/2014/main" id="{3E836795-3D7B-3FFC-B72A-0962C86BB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09" y="729"/>
                  <a:ext cx="64" cy="226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804" name="Line 21">
                  <a:extLst>
                    <a:ext uri="{FF2B5EF4-FFF2-40B4-BE49-F238E27FC236}">
                      <a16:creationId xmlns:a16="http://schemas.microsoft.com/office/drawing/2014/main" id="{1FE35450-C3A6-D85C-5D2F-ABED0E850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46" y="804"/>
                  <a:ext cx="63" cy="151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805" name="Line 22">
                  <a:extLst>
                    <a:ext uri="{FF2B5EF4-FFF2-40B4-BE49-F238E27FC236}">
                      <a16:creationId xmlns:a16="http://schemas.microsoft.com/office/drawing/2014/main" id="{101B9111-A125-7BED-BCF7-C75716F25A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882" y="804"/>
                  <a:ext cx="64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8797" name="Line 23">
              <a:extLst>
                <a:ext uri="{FF2B5EF4-FFF2-40B4-BE49-F238E27FC236}">
                  <a16:creationId xmlns:a16="http://schemas.microsoft.com/office/drawing/2014/main" id="{EA0322AB-999B-236E-DE98-2C6FA5A5C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6" y="578"/>
              <a:ext cx="1078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798" name="Text Box 24">
              <a:extLst>
                <a:ext uri="{FF2B5EF4-FFF2-40B4-BE49-F238E27FC236}">
                  <a16:creationId xmlns:a16="http://schemas.microsoft.com/office/drawing/2014/main" id="{803D9C19-A465-E92D-BED8-57D5727D3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4" y="427"/>
              <a:ext cx="5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b="1">
                  <a:solidFill>
                    <a:schemeClr val="bg2"/>
                  </a:solidFill>
                </a:rPr>
                <a:t>QTc  =</a:t>
              </a:r>
            </a:p>
          </p:txBody>
        </p:sp>
      </p:grpSp>
      <p:sp>
        <p:nvSpPr>
          <p:cNvPr id="11289" name="Text Box 25">
            <a:extLst>
              <a:ext uri="{FF2B5EF4-FFF2-40B4-BE49-F238E27FC236}">
                <a16:creationId xmlns:a16="http://schemas.microsoft.com/office/drawing/2014/main" id="{FD4CFCEF-B410-7722-8DA5-7EC7F070E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706563"/>
            <a:ext cx="2882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schemeClr val="accent2"/>
                </a:solidFill>
              </a:rPr>
              <a:t>Bazette Formula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utoUpdateAnimBg="0"/>
      <p:bldP spid="11270" grpId="0" autoUpdateAnimBg="0"/>
      <p:bldP spid="11289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7534-FC4B-6810-36E1-AC92851DB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err="1"/>
              <a:t>Jervell</a:t>
            </a:r>
            <a:r>
              <a:rPr lang="en-US" dirty="0"/>
              <a:t> and Lange-Nielsen syndrome</a:t>
            </a:r>
          </a:p>
        </p:txBody>
      </p:sp>
      <p:sp>
        <p:nvSpPr>
          <p:cNvPr id="120835" name="Content Placeholder 2">
            <a:extLst>
              <a:ext uri="{FF2B5EF4-FFF2-40B4-BE49-F238E27FC236}">
                <a16:creationId xmlns:a16="http://schemas.microsoft.com/office/drawing/2014/main" id="{663FBFCC-4967-E613-1C70-5DD9607EB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Deaf child who experiences syncopal episodes during periods of stress, exercise, or fright. 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Autosomal recessive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Profound bilateral sensorineural hearing loss and long QTc, usually greater than 500 msec. </a:t>
            </a:r>
          </a:p>
        </p:txBody>
      </p:sp>
    </p:spTree>
    <p:custDataLst>
      <p:tags r:id="rId1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>
            <a:extLst>
              <a:ext uri="{FF2B5EF4-FFF2-40B4-BE49-F238E27FC236}">
                <a16:creationId xmlns:a16="http://schemas.microsoft.com/office/drawing/2014/main" id="{F53CD9DC-3AEC-9F5E-3DB6-D023B775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Romano-Ward syndrome</a:t>
            </a:r>
          </a:p>
        </p:txBody>
      </p:sp>
      <p:sp>
        <p:nvSpPr>
          <p:cNvPr id="121859" name="Content Placeholder 2">
            <a:extLst>
              <a:ext uri="{FF2B5EF4-FFF2-40B4-BE49-F238E27FC236}">
                <a16:creationId xmlns:a16="http://schemas.microsoft.com/office/drawing/2014/main" id="{9B59D82E-3649-F677-D755-2EED0043D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Autosomal Dominant, and not associated with deafness.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4">
            <a:extLst>
              <a:ext uri="{FF2B5EF4-FFF2-40B4-BE49-F238E27FC236}">
                <a16:creationId xmlns:a16="http://schemas.microsoft.com/office/drawing/2014/main" id="{09CD01C0-5D6B-2EE7-3F06-0E584F71D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Case #11</a:t>
            </a:r>
          </a:p>
        </p:txBody>
      </p:sp>
      <p:sp>
        <p:nvSpPr>
          <p:cNvPr id="122883" name="Rectangle 5">
            <a:extLst>
              <a:ext uri="{FF2B5EF4-FFF2-40B4-BE49-F238E27FC236}">
                <a16:creationId xmlns:a16="http://schemas.microsoft.com/office/drawing/2014/main" id="{1DAB5122-718D-38E5-019D-109120DBA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65000"/>
              <a:buFont typeface="Symbol" panose="05050102010706020507" pitchFamily="18" charset="2"/>
              <a:buChar char="©"/>
            </a:pPr>
            <a:r>
              <a:rPr lang="en-US" altLang="en-US"/>
              <a:t>Large tongue, flabby muscles, cardiomegaly, and the following EKG.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>
            <a:extLst>
              <a:ext uri="{FF2B5EF4-FFF2-40B4-BE49-F238E27FC236}">
                <a16:creationId xmlns:a16="http://schemas.microsoft.com/office/drawing/2014/main" id="{A76D78D5-1E78-1B0D-1FDB-49D45F3F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4931" name="Content Placeholder 2">
            <a:extLst>
              <a:ext uri="{FF2B5EF4-FFF2-40B4-BE49-F238E27FC236}">
                <a16:creationId xmlns:a16="http://schemas.microsoft.com/office/drawing/2014/main" id="{9AF83DDA-E168-3800-E2FE-DD1D66DC8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24932" name="Picture 2">
            <a:extLst>
              <a:ext uri="{FF2B5EF4-FFF2-40B4-BE49-F238E27FC236}">
                <a16:creationId xmlns:a16="http://schemas.microsoft.com/office/drawing/2014/main" id="{1BAD8EAC-41ED-5771-2A48-0182E001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47663"/>
            <a:ext cx="8210550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TYPE" val="3"/>
  <p:tag name="RESPCOUNTERSTYLE" val="-1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COLORS" val="0"/>
  <p:tag name="MULTIRESPDIVISOR" val="1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2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722948"/>
  <p:tag name="USESCHEMECOLORS" val="True"/>
  <p:tag name="GRIDROTATIONINTERVAL" val="2"/>
  <p:tag name="POLLINGCYCLE" val="2"/>
  <p:tag name="INCLUDEPPT" val="True"/>
  <p:tag name="REALTIMEBACKUPPATH" val="(None)"/>
  <p:tag name="FIBDISPLAYRESULTS" val="True"/>
  <p:tag name="PRRESPONSE3" val="8"/>
  <p:tag name="PRRESPONSE8" val="3"/>
  <p:tag name="TPVERSION" val="2008"/>
  <p:tag name="ANSWERNOWSTYLE" val="-1"/>
  <p:tag name="COUNTDOWNSECONDS" val="10"/>
  <p:tag name="AUTOADVANCE" val="False"/>
  <p:tag name="SKIPREMAININGRACESLIDES" val="True"/>
  <p:tag name="BUBBLEGROUPING" val="3"/>
  <p:tag name="CUSTOMCELLBACKCOLOR3" val="-268652"/>
  <p:tag name="AUTOSIZEGRID" val="True"/>
  <p:tag name="RESETCHARTS" val="True"/>
  <p:tag name="REALTIMEBACKUP" val="False"/>
  <p:tag name="FIBINCLUDEOTHER" val="True"/>
  <p:tag name="PRRESPONSE5" val="6"/>
  <p:tag name="ALWAYSOPENPOLL" val="False"/>
  <p:tag name="ANSWERNOWTEXT" val="Answer Now"/>
  <p:tag name="BACKUPSESSIONS" val="True"/>
  <p:tag name="RACEENDPOINTS" val="100"/>
  <p:tag name="DEFAULTNUMTEAMS" val="5"/>
  <p:tag name="DISPLAYDEVICENUMBER" val="True"/>
  <p:tag name="CHARTLABELS" val="1"/>
  <p:tag name="ZEROBASED" val="False"/>
  <p:tag name="PRRESPONSE1" val="10"/>
  <p:tag name="SHOWFLASHWARNING" val="True"/>
  <p:tag name="COUNTDOWNSTYLE" val="-1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INCLUDENONRESPONDERS" val="False"/>
  <p:tag name="SAVECSVWITHSESSION" val="False"/>
  <p:tag name="DISPLAYNAME" val="True"/>
  <p:tag name="PRRESPONSE7" val="4"/>
  <p:tag name="GRIDFONTSIZE" val="12"/>
  <p:tag name="STDCHART" val="1"/>
  <p:tag name="RESPTABLESTYLE" val="-1"/>
  <p:tag name="CUSTOMCELLBACKCOLOR1" val="-657956"/>
  <p:tag name="PRRESPONSE4" val="7"/>
  <p:tag name="ADVANCEDSETTINGSVIEW" val="False"/>
  <p:tag name="DELIMITERS" val="3.1"/>
  <p:tag name="LUIDIAENABLED" val="False"/>
  <p:tag name="TPFULLVERSION" val="4.5.1.2243"/>
  <p:tag name="EXPANDSHOWBAR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73E42C1C5B94C8C8E21115D5EC53B9A"/>
  <p:tag name="SLIDEID" val="B73E42C1C5B94C8C8E21115D5EC53B9A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ich of the following is the most likely diagnosis?"/>
  <p:tag name="ANSWERSALIAS" val="(A) Leopard syndrome|smicln|(B) Noonan syndrome|smicln|(C) Klippel-Feil syndrome|smicln|(D) Lesch-Nyhan syndrome|smicln|(E) Menkes disease"/>
  <p:tag name="VALUES" val="Incorrect|smicln|Correct|smicln|Incorrect|smicln|Incorrect|smicln|Incorrect"/>
  <p:tag name="TOTALRESPONSES" val="1"/>
  <p:tag name="RESPONSECOUNT" val="1"/>
  <p:tag name="SLICED" val="False"/>
  <p:tag name="RESPONSES" val="-;-;-;-;-;-;-;-;-;-;-;-;-;-;-;2;"/>
  <p:tag name="CHARTSTRINGSTD" val="0 1 0 0 0"/>
  <p:tag name="CHARTSTRINGREV" val="0 0 0 1 0"/>
  <p:tag name="CHARTSTRINGSTDPER" val="0 1 0 0 0"/>
  <p:tag name="CHARTSTRINGREVPER" val="0 0 0 1 0"/>
  <p:tag name="RESPONSESGATHERED" val="False"/>
  <p:tag name="ANONYMOUSTEMP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110"/>
  <p:tag name="FONTSIZE" val="26"/>
  <p:tag name="BULLETTYPE" val="ppBulletArabicPeriod"/>
  <p:tag name="ANSWERTEXT" val="(A) Leopard syndrome&#10;(B) Noonan syndrome&#10;(C) Klippel-Feil syndrome&#10;(D) Lesch-Nyhan syndrome&#10;(E) Menkes diseas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7417E5EB3C4810878A6529A0BD23AA"/>
  <p:tag name="SLIDEID" val="777417E5EB3C4810878A6529A0BD23AA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ich of the following is the most likely cardiac defect?"/>
  <p:tag name="ANSWERSALIAS" val="(A) Aortic stenosis|smicln|(B) VSD|smicln|(C) ASD|smicln|(D) Pulmonary stenosis|smicln|(E) PDA"/>
  <p:tag name="VALUES" val="Correct|smicln|Incorrect|smicln|Incorrect|smicln|Incorrect|smicln|Incorrect"/>
  <p:tag name="TOTALRESPONSES" val="1"/>
  <p:tag name="RESPONSECOUNT" val="1"/>
  <p:tag name="SLICED" val="False"/>
  <p:tag name="RESPONSES" val="-;-;-;-;-;-;-;-;-;-;-;-;-;-;-;2;"/>
  <p:tag name="CHARTSTRINGSTD" val="0 1 0 0 0"/>
  <p:tag name="CHARTSTRINGREV" val="0 0 0 1 0"/>
  <p:tag name="CHARTSTRINGSTDPER" val="0 1 0 0 0"/>
  <p:tag name="CHARTSTRINGREVPER" val="0 0 0 1 0"/>
  <p:tag name="RESPONSESGATHERED" val="False"/>
  <p:tag name="ANONYMOUSTEMP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95"/>
  <p:tag name="FONTSIZE" val="32"/>
  <p:tag name="BULLETTYPE" val="ppBulletArabicPeriod"/>
  <p:tag name="ANSWERTEXT" val="(A) Vacterl&#10;(B) Holt-Oram&#10;(C) Pulmonary atresia with multiple collaterals&#10;(D) Kabuki&#10;(E) Marfa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66"/>
  <p:tag name="FONTSIZE" val="32"/>
  <p:tag name="BULLETTYPE" val="ppBulletArabicPeriod"/>
  <p:tag name="ANSWERTEXT" val="(A) Aortic stenosis&#10;(B) VSD&#10;(C) ASD&#10;(D) Pulmonary stenosis&#10;(E) PD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BB5E8DF7C894DDA9F766762B2AD209D"/>
  <p:tag name="SLIDEID" val="0BB5E8DF7C894DDA9F766762B2AD209D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at is the most likely genetic defect?"/>
  <p:tag name="ANSWERSALIAS" val="(A) Turner syndrome|smicln|(B) VATER|smicln|(C) Treacher-Collins|smicln|(D) Stickler syndrome|smicln|(E) Sotos syndrome"/>
  <p:tag name="VALUES" val="Correct|smicln|Incorrect|smicln|Incorrect|smicln|Incorrect|smicln|Incorrect"/>
  <p:tag name="TOTALRESPONSES" val="1"/>
  <p:tag name="RESPONSECOUNT" val="1"/>
  <p:tag name="SLICED" val="False"/>
  <p:tag name="RESPONSES" val="-;-;-;-;-;-;-;-;-;-;-;-;-;-;-;1;"/>
  <p:tag name="CHARTSTRINGSTD" val="1 0 0 0 0"/>
  <p:tag name="CHARTSTRINGREV" val="0 0 0 0 1"/>
  <p:tag name="CHARTSTRINGSTDPER" val="1 0 0 0 0"/>
  <p:tag name="CHARTSTRINGREVPER" val="0 0 0 0 1"/>
  <p:tag name="RESPONSESGATHERED" val="False"/>
  <p:tag name="ANONYMOUSTEMP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91"/>
  <p:tag name="FONTSIZE" val="32"/>
  <p:tag name="BULLETTYPE" val="ppBulletArabicPeriod"/>
  <p:tag name="ANSWERTEXT" val="(A) Turner syndrome&#10;(B) VATER&#10;(C) Treacher-Collins&#10;(D) Stickler syndrome&#10;(E) Sotos syndrom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331660993E14FA8A70CF614CFC0B393"/>
  <p:tag name="SLIDEID" val="0331660993E14FA8A70CF614CFC0B393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ich of the following is the most likely diagnosis?"/>
  <p:tag name="ANSWERSALIAS" val="(A) Hypertrophic  cardiomyopathy|smicln|(B) Anomalous left coronary artery from the pulmonary artery|smicln|(C) Brugada syndrome|smicln|(D) Wolf Parkinson White|smicln|(E) Jervell and Lange-Nielsen syndrome"/>
  <p:tag name="VALUES" val="Incorrect|smicln|Incorrect|smicln|Incorrect|smicln|Incorrect|smicln|Correct"/>
  <p:tag name="TOTALRESPONSES" val="1"/>
  <p:tag name="RESPONSECOUNT" val="1"/>
  <p:tag name="SLICED" val="False"/>
  <p:tag name="RESPONSES" val="-;-;-;-;-;-;-;-;-;-;-;-;-;-;-;1;"/>
  <p:tag name="CHARTSTRINGSTD" val="1 0 0 0 0"/>
  <p:tag name="CHARTSTRINGREV" val="0 0 0 0 1"/>
  <p:tag name="CHARTSTRINGSTDPER" val="1 0 0 0 0"/>
  <p:tag name="CHARTSTRINGREVPER" val="0 0 0 0 1"/>
  <p:tag name="RESPONSESGATHERED" val="False"/>
  <p:tag name="ANONYMOUSTEMP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178"/>
  <p:tag name="FONTSIZE" val="32"/>
  <p:tag name="BULLETTYPE" val="ppBulletArabicPeriod"/>
  <p:tag name="ANSWERTEXT" val="(A) Hypertrophic  cardiomyopathy&#10;(B) Anomalous left coronary artery from the pulmonary artery&#10;(C) Brugada syndrome&#10;(D) Wolf Parkinson White&#10;(E) Jervell and Lange-Nielsen syndrom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CB13EA450384CC4B28CC29262C09202"/>
  <p:tag name="SLIDEID" val="DCB13EA450384CC4B28CC29262C09202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ich of the following is the most likely diagnosis?"/>
  <p:tag name="ANSWERSALIAS" val="(A) Wolf-Hirschorn|smicln|(B) Waardenburg|smicln|(C) Pompe’s|smicln|(D) Beckwith-Wiedemann|smicln|(E) Cri-Du-Chat"/>
  <p:tag name="VALUES" val="Incorrect|smicln|Incorrect|smicln|Correct|smicln|Incorrect|smicln|Incorrect"/>
  <p:tag name="TOTALRESPONSES" val="1"/>
  <p:tag name="RESPONSECOUNT" val="1"/>
  <p:tag name="SLICED" val="False"/>
  <p:tag name="RESPONSES" val="-;-;-;-;-;-;-;-;-;-;-;-;-;-;-;4;"/>
  <p:tag name="CHARTSTRINGSTD" val="0 0 0 1 0"/>
  <p:tag name="CHARTSTRINGREV" val="0 1 0 0 0"/>
  <p:tag name="CHARTSTRINGSTDPER" val="0 0 0 1 0"/>
  <p:tag name="CHARTSTRINGREVPER" val="0 1 0 0 0"/>
  <p:tag name="RESPONSESGATHERED" val="False"/>
  <p:tag name="ANONYMOUSTEMP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85"/>
  <p:tag name="FONTSIZE" val="32"/>
  <p:tag name="BULLETTYPE" val="ppBulletArabicPeriod"/>
  <p:tag name="ANSWERTEXT" val="(A) Wolf-Hirschorn&#10;(B) Waardenburg&#10;(C) Pompe’s&#10;(D) Beckwith-Wiedemann&#10;(E) Cri-Du-Chat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DDBCDE463324469B5B07BC1CDB10BD7"/>
  <p:tag name="SLIDEID" val="3DDBCDE463324469B5B07BC1CDB10BD7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at is the most likely cardiac diagnosis?"/>
  <p:tag name="ANSWERSALIAS" val="(A) ASD|smicln|(B) VSD|smicln|(C) PDA|smicln|(D) PS|smicln|(E) AS|smicln|(F) Innocent murmur"/>
  <p:tag name="VALUES" val="Incorrect|smicln|Incorrect|smicln|Incorrect|smicln|Incorrect|smicln|Correct|smicln|Incorrect"/>
  <p:tag name="TOTALRESPONSES" val="1"/>
  <p:tag name="RESPONSECOUNT" val="1"/>
  <p:tag name="SLICED" val="False"/>
  <p:tag name="RESPONSES" val="-;-;-;-;-;-;-;-;-;-;-;-;-;-;-;5;"/>
  <p:tag name="CHARTSTRINGSTD" val="0 0 0 0 1 0"/>
  <p:tag name="CHARTSTRINGREV" val="0 1 0 0 0 0"/>
  <p:tag name="CHARTSTRINGSTDPER" val="0 0 0 0 1 0"/>
  <p:tag name="CHARTSTRINGREVPER" val="0 1 0 0 0 0"/>
  <p:tag name="RESPONSESGATHERED" val="False"/>
  <p:tag name="ANONYMOUSTEMP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6"/>
  <p:tag name="TEXTLENGTH" val="57"/>
  <p:tag name="FONTSIZE" val="32"/>
  <p:tag name="BULLETTYPE" val="ppBulletArabicPeriod"/>
  <p:tag name="ANSWERTEXT" val="(A) ASD&#10;(B) VSD&#10;(C) PDA&#10;(D) PS&#10;(E) AS&#10;(F) Innocent murmu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73901FB9A614B8AAFBD702A2DFB39B3"/>
  <p:tag name="SLIDEID" val="E73901FB9A614B8AAFBD702A2DFB39B3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Your diagnosis?"/>
  <p:tag name="ANSWERSALIAS" val="(A) Williams syndrome|smicln|(B) Kabuki syndrome|smicln|(C) Allagile’s syndrome|smicln|(D) Wolf-Hirschhorn Syndrome|smicln|(E) Trisomy 21"/>
  <p:tag name="VALUES" val="Correct|smicln|Incorrect|smicln|Incorrect|smicln|Incorrect|smicln|Incorrect"/>
  <p:tag name="TOTALRESPONSES" val="2"/>
  <p:tag name="RESPONSECOUNT" val="2"/>
  <p:tag name="SLICED" val="False"/>
  <p:tag name="RESPONSES" val="-;-;-;-;-;-;-;-;-;-;-;-;-;-;1;1;"/>
  <p:tag name="CHARTSTRINGSTD" val="2 0 0 0 0"/>
  <p:tag name="CHARTSTRINGREV" val="0 0 0 0 2"/>
  <p:tag name="CHARTSTRINGSTDPER" val="1 0 0 0 0"/>
  <p:tag name="CHARTSTRINGREVPER" val="0 0 0 0 1"/>
  <p:tag name="RESPONSESGATHERED" val="False"/>
  <p:tag name="ANONYMOUSTEMP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109"/>
  <p:tag name="FONTSIZE" val="32"/>
  <p:tag name="BULLETTYPE" val="ppBulletArabicPeriod"/>
  <p:tag name="ANSWERTEXT" val="(A) Williams syndrome&#10;(B) Kabuki syndrome&#10;(C) Allagile’s syndrome&#10;(D) Wolf-Hirschhorn Syndrome&#10;(E) Trisomy 2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3C527D9BAE749EFAC2C2DA415EC57FC"/>
  <p:tag name="SLIDEID" val="53C527D9BAE749EFAC2C2DA415EC57FC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ich of the following is the most likely genetic syndrome?"/>
  <p:tag name="ANSWERSALIAS" val="(A) Noonan’s syndrome|smicln|(B) Cri-du-chat|smicln|(C) Angelman Syndrome|smicln|(D) Alagille Syndrome|smicln|(E) Apert Syndrome"/>
  <p:tag name="VALUES" val="Incorrect|smicln|Incorrect|smicln|Incorrect|smicln|Correct|smicln|Incorrect"/>
  <p:tag name="TOTALRESPONSES" val="2"/>
  <p:tag name="RESPONSECOUNT" val="2"/>
  <p:tag name="SLICED" val="False"/>
  <p:tag name="RESPONSES" val="-;-;-;-;-;-;-;-;-;-;-;-;-;-;1;3;"/>
  <p:tag name="CHARTSTRINGSTD" val="1 0 1 0 0"/>
  <p:tag name="CHARTSTRINGREV" val="0 0 1 0 1"/>
  <p:tag name="CHARTSTRINGSTDPER" val="0.5 0 0.5 0 0"/>
  <p:tag name="CHARTSTRINGREVPER" val="0 0 0.5 0 0.5"/>
  <p:tag name="RESPONSESGATHERED" val="False"/>
  <p:tag name="ANONYMOUSTEMP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100"/>
  <p:tag name="FONTSIZE" val="32"/>
  <p:tag name="BULLETTYPE" val="ppBulletArabicPeriod"/>
  <p:tag name="ANSWERTEXT" val="(A) Noonan’s syndrome&#10;(B) Cri-du-chat&#10;(C) Angelman Syndrome&#10;(D) Alagille Syndrome&#10;(E) Apert Syndrom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09C148542C84DD69B0DA2A3B9E2E919"/>
  <p:tag name="SLIDEID" val="309C148542C84DD69B0DA2A3B9E2E919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at is the usual course of these cardiac masses?"/>
  <p:tag name="ANSWERSALIAS" val="(A) Progress in size|smicln|(B) Regress in size|smicln|(C) Result in obstruction in cardiac output|smicln|(D) Require surgical excision"/>
  <p:tag name="VALUES" val="Incorrect|smicln|Correct|smicln|Incorrect|smicln|Incorrect"/>
  <p:tag name="TOTALRESPONSES" val="1"/>
  <p:tag name="RESPONSECOUNT" val="1"/>
  <p:tag name="SLICED" val="False"/>
  <p:tag name="RESPONSES" val="-;-;-;-;-;-;-;-;-;-;-;-;-;-;-;4;"/>
  <p:tag name="CHARTSTRINGSTD" val="0 0 0 1"/>
  <p:tag name="CHARTSTRINGREV" val="1 0 0 0"/>
  <p:tag name="CHARTSTRINGSTDPER" val="0 0 0 1"/>
  <p:tag name="CHARTSTRINGREVPER" val="1 0 0 0"/>
  <p:tag name="RESPONSESGATHERED" val="False"/>
  <p:tag name="ANONYMOUSTEMP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4"/>
  <p:tag name="TEXTLENGTH" val="114"/>
  <p:tag name="FONTSIZE" val="32"/>
  <p:tag name="BULLETTYPE" val="ppBulletArabicPeriod"/>
  <p:tag name="ANSWERTEXT" val="(A) Progress in size&#10;(B) Regress in size&#10;(C) Result in obstruction in cardiac output&#10;(D) Require surgical excision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3C4D240798D4021BD2E29E8D7962DED"/>
  <p:tag name="SLIDEID" val="43C4D240798D4021BD2E29E8D7962DED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ich of the following is the most likely genetic diagnosis?"/>
  <p:tag name="ANSWERSALIAS" val="(A) Waardenburg syndrome|smicln|(B) Treacher Collins|smicln|(C) Sturge Webber|smicln|(D) Smith-Lemli-Opitz|smicln|(E) Tuberous Sclerosis"/>
  <p:tag name="VALUES" val="Incorrect|smicln|Incorrect|smicln|Incorrect|smicln|Incorrect|smicln|Correct"/>
  <p:tag name="TOTALRESPONSES" val="1"/>
  <p:tag name="RESPONSECOUNT" val="1"/>
  <p:tag name="SLICED" val="False"/>
  <p:tag name="RESPONSES" val="-;-;-;-;-;-;-;-;-;-;-;-;-;-;-;5;"/>
  <p:tag name="CHARTSTRINGSTD" val="0 0 0 0 1"/>
  <p:tag name="CHARTSTRINGREV" val="1 0 0 0 0"/>
  <p:tag name="CHARTSTRINGSTDPER" val="0 0 0 0 1"/>
  <p:tag name="CHARTSTRINGREVPER" val="1 0 0 0 0"/>
  <p:tag name="RESPONSESGATHERED" val="False"/>
  <p:tag name="ANONYMOUSTEMP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108"/>
  <p:tag name="FONTSIZE" val="32"/>
  <p:tag name="BULLETTYPE" val="ppBulletArabicPeriod"/>
  <p:tag name="ANSWERTEXT" val="(A) Waardenburg syndrome&#10;(B) Treacher Collins&#10;(C) Sturge Webber&#10;(D) Smith-Lemli-Opitz&#10;(E) Tuberous Sclerosi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BDBE4C7F04A43C18B20EBF4D67116CA"/>
  <p:tag name="SLIDEID" val="5BDBE4C7F04A43C18B20EBF4D67116CA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at is the most likely congenital heart defect?"/>
  <p:tag name="ANSWERSALIAS" val="(A) Aortic stenosis|smicln|(B) Pulmonary stenosis|smicln|(C) Coarctation of the Aorta|smicln|(D) Pericarditis|smicln|(E) Mitral valve prolapse with  regurgitation"/>
  <p:tag name="VALUES" val="Incorrect|smicln|Incorrect|smicln|Incorrect|smicln|Incorrect|smicln|Correct"/>
  <p:tag name="TOTALRESPONSES" val="1"/>
  <p:tag name="RESPONSECOUNT" val="1"/>
  <p:tag name="SLICED" val="False"/>
  <p:tag name="RESPONSES" val="-;-;-;-;-;-;-;-;-;-;-;-;-;-;-;3;"/>
  <p:tag name="CHARTSTRINGSTD" val="0 0 1 0 0"/>
  <p:tag name="CHARTSTRINGREV" val="0 0 1 0 0"/>
  <p:tag name="CHARTSTRINGSTDPER" val="0 0 1 0 0"/>
  <p:tag name="CHARTSTRINGREVPER" val="0 0 1 0 0"/>
  <p:tag name="RESPONSESGATHERED" val="False"/>
  <p:tag name="ANONYMOUSTEMP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134"/>
  <p:tag name="FONTSIZE" val="32"/>
  <p:tag name="BULLETTYPE" val="ppBulletArabicPeriod"/>
  <p:tag name="ANSWERTEXT" val="(A) Aortic stenosis&#10;(B) Pulmonary stenosis&#10;(C) Coarctation of the Aorta&#10;(D) Pericarditis&#10;(E) Mitral valve prolapse with  regurgitation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231B8F2647A4DE3B76C1E0CADAFBA40"/>
  <p:tag name="SLIDEID" val="1231B8F2647A4DE3B76C1E0CADAFBA40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at is the most likely cardiac defect?"/>
  <p:tag name="ANSWERSALIAS" val="(A) ASD|smicln|(B) VSD|smicln|(C) PDA|smicln|(D) Tetralogy of Fallot|smicln|(E) Dextrocardia, transposition of the great arteries, and interrupted aortic arch"/>
  <p:tag name="VALUES" val="Correct|smicln|Incorrect|smicln|Incorrect|smicln|Incorrect|smicln|Incorrect"/>
  <p:tag name="RESPONSECOUNT" val="2"/>
  <p:tag name="SLICED" val="False"/>
  <p:tag name="RESPONSES" val="-;-;-;-;-;-;-;-;-;-;-;-;-;-;5;5;"/>
  <p:tag name="CHARTSTRINGSTD" val="0 0 0 0 2"/>
  <p:tag name="CHARTSTRINGREV" val="2 0 0 0 0"/>
  <p:tag name="CHARTSTRINGSTDPER" val="0 0 0 0 1"/>
  <p:tag name="CHARTSTRINGREVPER" val="1 0 0 0 0"/>
  <p:tag name="TOTALRESPONSES" val="0"/>
  <p:tag name="RESPONSESGATHERED" val="False"/>
  <p:tag name="ANONYMOUSTEMP" val="Fals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2E2499CEFF149B98911C0991CD53219"/>
  <p:tag name="SLIDEID" val="02E2499CEFF149B98911C0991CD53219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ich of the following is the best diagnosis?"/>
  <p:tag name="ANSWERSALIAS" val="(A) Marfan syndrome|smicln|(B) Treacher Collins|smicln|(C) Sturge Webber|smicln|(D) Smith-Lemli-Opitz|smicln|(E) Neurofibmatosis"/>
  <p:tag name="VALUES" val="Correct|smicln|Incorrect|smicln|Incorrect|smicln|Incorrect|smicln|Incorrect"/>
  <p:tag name="TOTALRESPONSES" val="1"/>
  <p:tag name="RESPONSECOUNT" val="1"/>
  <p:tag name="SLICED" val="False"/>
  <p:tag name="RESPONSES" val="-;-;-;-;-;-;-;-;-;-;-;-;-;-;-;1;"/>
  <p:tag name="CHARTSTRINGSTD" val="1 0 0 0 0"/>
  <p:tag name="CHARTSTRINGREV" val="0 0 0 0 1"/>
  <p:tag name="CHARTSTRINGSTDPER" val="1 0 0 0 0"/>
  <p:tag name="CHARTSTRINGREVPER" val="0 0 0 0 1"/>
  <p:tag name="RESPONSESGATHERED" val="False"/>
  <p:tag name="ANONYMOUSTEMP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100"/>
  <p:tag name="FONTSIZE" val="32"/>
  <p:tag name="BULLETTYPE" val="ppBulletArabicPeriod"/>
  <p:tag name="ANSWERTEXT" val="(A) Marfan syndrome&#10;(B) Treacher Collins&#10;(C) Sturge Webber&#10;(D) Smith-Lemli-Opitz&#10;(E) Neurofibmatosis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A1222AFAB7F4530A85D637A2211B43D"/>
  <p:tag name="SLIDEID" val="BA1222AFAB7F4530A85D637A2211B43D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ich of the following is the best diagnosis?"/>
  <p:tag name="ANSWERSALIAS" val="(A) McCune-Albright|smicln|(B) Treacher Collins|smicln|(C) Sturge Webber|smicln|(D) Trisomy 21|smicln|(E) Neurofibmatosis"/>
  <p:tag name="VALUES" val="Incorrect|smicln|Incorrect|smicln|Incorrect|smicln|Correct|smicln|Incorrect"/>
  <p:tag name="TOTALRESPONSES" val="1"/>
  <p:tag name="RESPONSECOUNT" val="1"/>
  <p:tag name="SLICED" val="False"/>
  <p:tag name="RESPONSES" val="-;-;-;-;-;-;-;-;-;-;-;-;-;-;-;2;"/>
  <p:tag name="CHARTSTRINGSTD" val="0 1 0 0 0"/>
  <p:tag name="CHARTSTRINGREV" val="0 0 0 1 0"/>
  <p:tag name="CHARTSTRINGSTDPER" val="0 1 0 0 0"/>
  <p:tag name="CHARTSTRINGREVPER" val="0 0 0 1 0"/>
  <p:tag name="RESPONSESGATHERED" val="False"/>
  <p:tag name="ANONYMOUSTEMP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93"/>
  <p:tag name="FONTSIZE" val="32"/>
  <p:tag name="BULLETTYPE" val="ppBulletArabicPeriod"/>
  <p:tag name="ANSWERTEXT" val="(A) McCune-Albright&#10;(B) Treacher Collins&#10;(C) Sturge Webber&#10;(D) Trisomy 21&#10;(E) Neurofibmatosis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130"/>
  <p:tag name="FONTSIZE" val="32"/>
  <p:tag name="BULLETTYPE" val="ppBulletArabicPeriod"/>
  <p:tag name="ANSWERTEXT" val="(A) ASD&#10;(B) VSD&#10;(C) PDA&#10;(D) Tetralogy of Fallot&#10;(E) Dextrocardia, transposition of the great arteries, and interrupted aortic arch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DFC2C78AD104EB4A29039A98795B459"/>
  <p:tag name="SLIDEID" val="BDFC2C78AD104EB4A29039A98795B459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at is the likelihood of congenital heart disease in this child?"/>
  <p:tag name="ANSWERSALIAS" val="(A) under 5%|smicln|(B) 10%|smicln|(C) 20%|smicln|(D) 50%|smicln|(E) Over 90%"/>
  <p:tag name="VALUES" val="Incorrect|smicln|Incorrect|smicln|Incorrect|smicln|Incorrect|smicln|Correct"/>
  <p:tag name="TOTALRESPONSES" val="1"/>
  <p:tag name="RESPONSECOUNT" val="1"/>
  <p:tag name="SLICED" val="False"/>
  <p:tag name="RESPONSES" val="-;-;-;-;-;-;-;-;-;-;-;-;-;-;-;5;"/>
  <p:tag name="CHARTSTRINGSTD" val="0 0 0 0 1"/>
  <p:tag name="CHARTSTRINGREV" val="1 0 0 0 0"/>
  <p:tag name="CHARTSTRINGSTDPER" val="0 0 0 0 1"/>
  <p:tag name="CHARTSTRINGREVPER" val="1 0 0 0 0"/>
  <p:tag name="RESPONSESGATHERED" val="False"/>
  <p:tag name="ANONYMOUSTEMP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3BC431167AB4369A795927E6E0021E3"/>
  <p:tag name="SLIDEID" val="53BC431167AB4369A795927E6E0021E3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ich of the following is the most likely genetic syndrome?"/>
  <p:tag name="ANSWERSALIAS" val="(A) Vacterl|smicln|(B) Holt-Oram|smicln|(C) Pulmonary atresia with multiple collaterals|smicln|(D) Kabuki|smicln|(E) Marfan"/>
  <p:tag name="VALUES" val="Incorrect|smicln|Correct|smicln|Incorrect|smicln|Incorrect|smicln|Incorrect"/>
  <p:tag name="TOTALRESPONSES" val="1"/>
  <p:tag name="RESPONSECOUNT" val="1"/>
  <p:tag name="SLICED" val="False"/>
  <p:tag name="RESPONSES" val="-;-;-;-;-;-;-;-;-;-;-;-;-;-;-;2;"/>
  <p:tag name="CHARTSTRINGSTD" val="0 1 0 0 0"/>
  <p:tag name="CHARTSTRINGREV" val="0 0 0 1 0"/>
  <p:tag name="CHARTSTRINGSTDPER" val="0 1 0 0 0"/>
  <p:tag name="CHARTSTRINGREVPER" val="0 0 0 1 0"/>
  <p:tag name="RESPONSESGATHERED" val="False"/>
  <p:tag name="ANONYMOUSTEMP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49"/>
  <p:tag name="FONTSIZE" val="26"/>
  <p:tag name="BULLETTYPE" val="ppBulletArabicPeriod"/>
  <p:tag name="ANSWERTEXT" val="(A) under 5%&#10;(B) 10%&#10;(C) 20%&#10;(D) 50%&#10;(E) Over 90%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9130787837C648659C6A4CCBA499E917"/>
  <p:tag name="SLIDEID" val="9130787837C648659C6A4CCBA499E917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at is the most likely genetic condition?"/>
  <p:tag name="ANSWERSALIAS" val="(A) Trisomy 18|smicln|(B) Trisomy 13|smicln|(C) Wolf-Hirchhorn Syndrome|smicln|(D) Rett syndrome|smicln|(E) Prader Willi"/>
  <p:tag name="VALUES" val="Correct|smicln|Incorrect|smicln|Incorrect|smicln|Incorrect|smicln|Incorrect"/>
  <p:tag name="TOTALRESPONSES" val="1"/>
  <p:tag name="RESPONSECOUNT" val="1"/>
  <p:tag name="SLICED" val="False"/>
  <p:tag name="RESPONSES" val="-;-;-;-;-;-;-;-;-;-;-;-;-;-;-;1;"/>
  <p:tag name="CHARTSTRINGSTD" val="1 0 0 0 0"/>
  <p:tag name="CHARTSTRINGREV" val="0 0 0 0 1"/>
  <p:tag name="CHARTSTRINGSTDPER" val="1 0 0 0 0"/>
  <p:tag name="CHARTSTRINGREVPER" val="0 0 0 0 1"/>
  <p:tag name="RESPONSESGATHERED" val="False"/>
  <p:tag name="ANONYMOUSTEMP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92"/>
  <p:tag name="FONTSIZE" val="26"/>
  <p:tag name="BULLETTYPE" val="ppBulletArabicPeriod"/>
  <p:tag name="ANSWERTEXT" val="(A) Trisomy 18&#10;(B) Trisomy 13&#10;(C) Wolf-Hirchhorn Syndrome&#10;(D) Rett syndrome&#10;(E) Prader Willi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2079F6C2C4D4868B1C3E8B49123384D"/>
  <p:tag name="SLIDEID" val="72079F6C2C4D4868B1C3E8B49123384D"/>
  <p:tag name="SLIDEORDER" val="1"/>
  <p:tag name="SLIDETYPE" val="Q"/>
  <p:tag name="DEMOGRAPHIC" val="False"/>
  <p:tag name="TEAMASSIGN" val="False"/>
  <p:tag name="SPEEDSCORING" val="False"/>
  <p:tag name="CORRECTPOINTVALUE" val="1"/>
  <p:tag name="INCORRECTPOINTVALUE" val="0"/>
  <p:tag name="ZEROBASED" val="False"/>
  <p:tag name="NUMRESPONSES" val="1"/>
  <p:tag name="AUTOADVANCE" val="False"/>
  <p:tag name="DELIMITERS" val="3.1"/>
  <p:tag name="VALUEFORMAT" val="0%"/>
  <p:tag name="QUESTIONALIAS" val="Which of the following is the most likely cardiac defect?"/>
  <p:tag name="ANSWERSALIAS" val="(A) Aortic stenosis|smicln|(B) VSD|smicln|(C) ASD|smicln|(D) Pulmonary stenosis|smicln|(E) PDA"/>
  <p:tag name="VALUES" val="Incorrect|smicln|Incorrect|smicln|Incorrect|smicln|Correct|smicln|Incorrect"/>
  <p:tag name="TOTALRESPONSES" val="1"/>
  <p:tag name="RESPONSECOUNT" val="1"/>
  <p:tag name="SLICED" val="False"/>
  <p:tag name="RESPONSES" val="-;-;-;-;-;-;-;-;-;-;-;-;-;-;-;4;"/>
  <p:tag name="CHARTSTRINGSTD" val="0 0 0 1 0"/>
  <p:tag name="CHARTSTRINGREV" val="0 1 0 0 0"/>
  <p:tag name="CHARTSTRINGSTDPER" val="0 0 0 1 0"/>
  <p:tag name="CHARTSTRINGREVPER" val="0 1 0 0 0"/>
  <p:tag name="RESPONSESGATHERED" val="False"/>
  <p:tag name="ANONYMOUSTEMP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ARTTYPE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OLDNUMANSWERS" val="5"/>
  <p:tag name="TEXTLENGTH" val="66"/>
  <p:tag name="FONTSIZE" val="32"/>
  <p:tag name="BULLETTYPE" val="ppBulletArabicPeriod"/>
  <p:tag name="ANSWERTEXT" val="(A) Aortic stenosis&#10;(B) VSD&#10;(C) ASD&#10;(D) Pulmonary stenosis&#10;(E) PDA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17620</TotalTime>
  <Pages>15</Pages>
  <Words>1780</Words>
  <Application>Microsoft Office PowerPoint</Application>
  <PresentationFormat>On-screen Show (4:3)</PresentationFormat>
  <Paragraphs>346</Paragraphs>
  <Slides>103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Urban</vt:lpstr>
      <vt:lpstr>Genetic syndromes Involving the Heart</vt:lpstr>
      <vt:lpstr>Goals and Objectives</vt:lpstr>
      <vt:lpstr>PowerPoint Presentation</vt:lpstr>
      <vt:lpstr>Case #1</vt:lpstr>
      <vt:lpstr>Case #1</vt:lpstr>
      <vt:lpstr>What is the most likely cardiac defect?</vt:lpstr>
      <vt:lpstr>Which of the following is the most likely genetic syndrome?</vt:lpstr>
      <vt:lpstr>Holt-Oram</vt:lpstr>
      <vt:lpstr>Case #2</vt:lpstr>
      <vt:lpstr>PowerPoint Presentation</vt:lpstr>
      <vt:lpstr>What is the most likely cardiac diagnosis?</vt:lpstr>
      <vt:lpstr>PowerPoint Presentation</vt:lpstr>
      <vt:lpstr>PowerPoint Presentation</vt:lpstr>
      <vt:lpstr>Your diagnosis?</vt:lpstr>
      <vt:lpstr>Williams Syndrome</vt:lpstr>
      <vt:lpstr>PowerPoint Presentation</vt:lpstr>
      <vt:lpstr>Williams Syndrome</vt:lpstr>
      <vt:lpstr>Williams Syndrome</vt:lpstr>
      <vt:lpstr>Case #3</vt:lpstr>
      <vt:lpstr>PowerPoint Presentation</vt:lpstr>
      <vt:lpstr>PowerPoint Presentation</vt:lpstr>
      <vt:lpstr>PowerPoint Presentation</vt:lpstr>
      <vt:lpstr>PowerPoint Presentation</vt:lpstr>
      <vt:lpstr>Liver biopsy</vt:lpstr>
      <vt:lpstr>Which of the following is the most likely genetic syndrome?</vt:lpstr>
      <vt:lpstr>Alagille Syndrome</vt:lpstr>
      <vt:lpstr>Case #4</vt:lpstr>
      <vt:lpstr>PowerPoint Presentation</vt:lpstr>
      <vt:lpstr>What is the usual course of these cardiac masses?</vt:lpstr>
      <vt:lpstr>Which of the following is the most likely genetic diagnosis?</vt:lpstr>
      <vt:lpstr>Tuberous Sclerosis</vt:lpstr>
      <vt:lpstr>Adenoma Sebaceum</vt:lpstr>
      <vt:lpstr>White ash-leaf spots</vt:lpstr>
      <vt:lpstr>Shagreen Patch </vt:lpstr>
      <vt:lpstr>Facial Angiofibroma</vt:lpstr>
      <vt:lpstr>PowerPoint Presentation</vt:lpstr>
      <vt:lpstr>PowerPoint Presentation</vt:lpstr>
      <vt:lpstr>CNS Abnormalities</vt:lpstr>
      <vt:lpstr>Retinal Hamartoma</vt:lpstr>
      <vt:lpstr>Case #5</vt:lpstr>
      <vt:lpstr>What is the most likely congenital heart defect?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of the following is the best diagnosis?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your “Marfan syndrome” patient had…..</vt:lpstr>
      <vt:lpstr>Loeys-Dietz syndrome</vt:lpstr>
      <vt:lpstr>Case #6</vt:lpstr>
      <vt:lpstr>EKG demonstrates this abnormality </vt:lpstr>
      <vt:lpstr>Which of the following is the best diagnosis?</vt:lpstr>
      <vt:lpstr>Your Diagnosis</vt:lpstr>
      <vt:lpstr>Trisomy 21</vt:lpstr>
      <vt:lpstr>PowerPoint Presentation</vt:lpstr>
      <vt:lpstr>PowerPoint Presentation</vt:lpstr>
      <vt:lpstr>PowerPoint Presentation</vt:lpstr>
      <vt:lpstr>Trisomy 21</vt:lpstr>
      <vt:lpstr>Trisomy 21</vt:lpstr>
      <vt:lpstr>PowerPoint Presentation</vt:lpstr>
      <vt:lpstr>Trisomy 21</vt:lpstr>
      <vt:lpstr>PowerPoint Presentation</vt:lpstr>
      <vt:lpstr>Trisomy 21</vt:lpstr>
      <vt:lpstr>Case #7</vt:lpstr>
      <vt:lpstr>Case #7</vt:lpstr>
      <vt:lpstr>What is the likelihood of congenital heart disease in this child?</vt:lpstr>
      <vt:lpstr>What is the most likely genetic condition?</vt:lpstr>
      <vt:lpstr>Trisomy 18</vt:lpstr>
      <vt:lpstr>Trisomy 18</vt:lpstr>
      <vt:lpstr>Case #8</vt:lpstr>
      <vt:lpstr>PowerPoint Presentation</vt:lpstr>
      <vt:lpstr>Which of the following is the most likely cardiac defect?</vt:lpstr>
      <vt:lpstr>PowerPoint Presentation</vt:lpstr>
      <vt:lpstr>PowerPoint Presentation</vt:lpstr>
      <vt:lpstr>Which of the following is the most likely diagnosis?</vt:lpstr>
      <vt:lpstr>Genetics in Noonan Syndrome</vt:lpstr>
      <vt:lpstr>Genetic defects</vt:lpstr>
      <vt:lpstr>Neonatal features</vt:lpstr>
      <vt:lpstr>Case #9</vt:lpstr>
      <vt:lpstr>PowerPoint Presentation</vt:lpstr>
      <vt:lpstr>Which of the following is the most likely cardiac defect?</vt:lpstr>
      <vt:lpstr>PowerPoint Presentation</vt:lpstr>
      <vt:lpstr>What is the most likely genetic defect?</vt:lpstr>
      <vt:lpstr>Your Diagnosis</vt:lpstr>
      <vt:lpstr>Turner syndrome</vt:lpstr>
      <vt:lpstr>Turner syndrome</vt:lpstr>
      <vt:lpstr>Case #10</vt:lpstr>
      <vt:lpstr>Long QT syndrome</vt:lpstr>
      <vt:lpstr>Which of the following is the most likely diagnosis?</vt:lpstr>
      <vt:lpstr>Long QT syndrome</vt:lpstr>
      <vt:lpstr>Jervell and Lange-Nielsen syndrome</vt:lpstr>
      <vt:lpstr>Romano-Ward syndrome</vt:lpstr>
      <vt:lpstr>Case #11</vt:lpstr>
      <vt:lpstr>PowerPoint Presentation</vt:lpstr>
      <vt:lpstr>PowerPoint Presentation</vt:lpstr>
      <vt:lpstr>Which of the following is the most likely diagnosis?</vt:lpstr>
      <vt:lpstr>Pompe Disease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and circulation sdg</dc:title>
  <dc:subject>outline of congenital heart disease</dc:subject>
  <dc:creator>Christiane Raymond</dc:creator>
  <cp:lastModifiedBy>Todman, Steven H.</cp:lastModifiedBy>
  <cp:revision>435</cp:revision>
  <cp:lastPrinted>1601-01-01T00:00:00Z</cp:lastPrinted>
  <dcterms:created xsi:type="dcterms:W3CDTF">1999-11-24T23:34:25Z</dcterms:created>
  <dcterms:modified xsi:type="dcterms:W3CDTF">2025-12-01T01:14:39Z</dcterms:modified>
</cp:coreProperties>
</file>